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Roboto"/>
      <p:regular r:id="rId22"/>
      <p:bold r:id="rId23"/>
      <p:italic r:id="rId24"/>
      <p:boldItalic r:id="rId25"/>
    </p:embeddedFont>
    <p:embeddedFont>
      <p:font typeface="Work Sans Medium"/>
      <p:regular r:id="rId26"/>
      <p:bold r:id="rId27"/>
      <p:italic r:id="rId28"/>
      <p:boldItalic r:id="rId29"/>
    </p:embeddedFont>
    <p:embeddedFont>
      <p:font typeface="Work Sans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hRhDzaTXX4MuQ9/2Mvil1grxoq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75FDFE-B97D-4812-8587-53E311E38826}">
  <a:tblStyle styleId="{3B75FDFE-B97D-4812-8587-53E311E38826}"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orkSansMedium-regular.fntdata"/><Relationship Id="rId25" Type="http://schemas.openxmlformats.org/officeDocument/2006/relationships/font" Target="fonts/Roboto-boldItalic.fntdata"/><Relationship Id="rId28" Type="http://schemas.openxmlformats.org/officeDocument/2006/relationships/font" Target="fonts/WorkSansMedium-italic.fntdata"/><Relationship Id="rId27" Type="http://schemas.openxmlformats.org/officeDocument/2006/relationships/font" Target="fonts/WorkSans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WorkSans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Light-bold.fntdata"/><Relationship Id="rId30" Type="http://schemas.openxmlformats.org/officeDocument/2006/relationships/font" Target="fonts/WorkSansLight-regular.fntdata"/><Relationship Id="rId11" Type="http://schemas.openxmlformats.org/officeDocument/2006/relationships/slide" Target="slides/slide6.xml"/><Relationship Id="rId33" Type="http://schemas.openxmlformats.org/officeDocument/2006/relationships/font" Target="fonts/WorkSansLight-boldItalic.fntdata"/><Relationship Id="rId10" Type="http://schemas.openxmlformats.org/officeDocument/2006/relationships/slide" Target="slides/slide5.xml"/><Relationship Id="rId32" Type="http://schemas.openxmlformats.org/officeDocument/2006/relationships/font" Target="fonts/WorkSansLight-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4e048ec4f3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8" name="Google Shape;168;g34e048ec4f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6" name="Google Shape;1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7" name="Google Shape;18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e048ec4f3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8" name="Google Shape;198;g34e048ec4f3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07" name="Google Shape;20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e048ec4f3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22" name="Google Shape;222;g34e048ec4f3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31" name="Google Shape;23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1" name="Google Shape;1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0" name="Google Shape;1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7" name="Shape 27"/>
        <p:cNvGrpSpPr/>
        <p:nvPr/>
      </p:nvGrpSpPr>
      <p:grpSpPr>
        <a:xfrm>
          <a:off x="0" y="0"/>
          <a:ext cx="0" cy="0"/>
          <a:chOff x="0" y="0"/>
          <a:chExt cx="0" cy="0"/>
        </a:xfrm>
      </p:grpSpPr>
      <p:pic>
        <p:nvPicPr>
          <p:cNvPr descr="Patrón de fondo&#10;&#10;Descripción generada automáticamente" id="28" name="Google Shape;28;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rive.google.com/file/d/161eqaofbksUPf8vwcWpJW-93AJUBAqzs/view?usp=sharing" TargetMode="Externa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google.com/document/d/1QwHlFBAo117_RpcSNbVjauDjzrlgs9_9s8hTqOsz5c0/edit?tab=t.0" TargetMode="External"/><Relationship Id="rId4" Type="http://schemas.openxmlformats.org/officeDocument/2006/relationships/hyperlink" Target="https://docs.google.com/document/d/1QwHlFBAo117_RpcSNbVjauDjzrlgs9_9s8hTqOsz5c0/edit?tab=t.0" TargetMode="External"/><Relationship Id="rId9" Type="http://schemas.openxmlformats.org/officeDocument/2006/relationships/hyperlink" Target="https://docs.google.com/document/d/1QwHlFBAo117_RpcSNbVjauDjzrlgs9_9s8hTqOsz5c0/edit?tab=t.0" TargetMode="External"/><Relationship Id="rId5" Type="http://schemas.openxmlformats.org/officeDocument/2006/relationships/image" Target="../media/image12.png"/><Relationship Id="rId6" Type="http://schemas.openxmlformats.org/officeDocument/2006/relationships/image" Target="../media/image28.png"/><Relationship Id="rId7" Type="http://schemas.openxmlformats.org/officeDocument/2006/relationships/image" Target="../media/image24.png"/><Relationship Id="rId8" Type="http://schemas.openxmlformats.org/officeDocument/2006/relationships/hyperlink" Target="https://docs.google.com/forms/d/1wxpFvwTNuHTU72YcuqbW4u_W9f8etUOtVIM5vHP5ocM/ed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cs.google.com/document/d/1PjDxabpbOMLGOlG-DcIUuu9Au79qXz6Y/edit#heading=h.x1xp0bf10trh"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hyperlink" Target="https://drive.google.com/file/d/1i7AflJCKch0nNL0OkfR4rI7skNG2GJ2r/view?usp=drive_link" TargetMode="External"/><Relationship Id="rId5" Type="http://schemas.openxmlformats.org/officeDocument/2006/relationships/image" Target="../media/image7.png"/><Relationship Id="rId6" Type="http://schemas.openxmlformats.org/officeDocument/2006/relationships/hyperlink" Target="https://docs.google.com/spreadsheets/d/1nc9mCP3auPfx2AOnWgH9HThxnCbG5BWa/edit?gid=1907465533#gid=1907465533" TargetMode="External"/></Relationships>
</file>

<file path=ppt/slides/_rels/slide14.xml.rels><?xml version="1.0" encoding="UTF-8" standalone="yes"?><Relationships xmlns="http://schemas.openxmlformats.org/package/2006/relationships"><Relationship Id="rId11" Type="http://schemas.openxmlformats.org/officeDocument/2006/relationships/hyperlink" Target="https://drive.google.com/file/d/1sySbrrg23j4m6G0DyHXj49okGQADOv_R/view?usp=drive_link" TargetMode="External"/><Relationship Id="rId10" Type="http://schemas.openxmlformats.org/officeDocument/2006/relationships/hyperlink" Target="https://drive.google.com/file/d/10SPqbEPyNI0ZkiboZlVvHEI3vbpAYyBy/view?usp=drive_link" TargetMode="External"/><Relationship Id="rId13" Type="http://schemas.openxmlformats.org/officeDocument/2006/relationships/image" Target="../media/image29.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rive.google.com/file/d/13e6SM1QCLCGVAbogFmTOI_Twbn3phfih/view?usp=drive_link" TargetMode="External"/><Relationship Id="rId4" Type="http://schemas.openxmlformats.org/officeDocument/2006/relationships/hyperlink" Target="https://drive.google.com/file/d/13e6SM1QCLCGVAbogFmTOI_Twbn3phfih/view?usp=drive_link" TargetMode="External"/><Relationship Id="rId9" Type="http://schemas.openxmlformats.org/officeDocument/2006/relationships/image" Target="../media/image15.png"/><Relationship Id="rId5" Type="http://schemas.openxmlformats.org/officeDocument/2006/relationships/image" Target="../media/image26.png"/><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hyperlink" Target="https://docs.google.com/spreadsheets/d/1XEizqF8zCljAcdGRc8C7bxCJRsDrY2Ej/edit?usp=drive_link&amp;ouid=107869326013768257212&amp;rtpof=true&amp;sd=tru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docs.google.com/document/d/1-oFbCSAzw1fcraL6worM35Ot0c80BzyC/ed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ocs.google.com/document/d/1-oFbCSAzw1fcraL6worM35Ot0c80BzyC/edit" TargetMode="Externa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Window" id="96" name="Google Shape;96;p1"/>
          <p:cNvPicPr preferRelativeResize="0"/>
          <p:nvPr>
            <p:ph idx="2" type="pic"/>
          </p:nvPr>
        </p:nvPicPr>
        <p:blipFill rotWithShape="1">
          <a:blip r:embed="rId3">
            <a:alphaModFix/>
          </a:blip>
          <a:srcRect b="100000" l="-3150" r="3147" t="-100000"/>
          <a:stretch/>
        </p:blipFill>
        <p:spPr>
          <a:xfrm>
            <a:off x="300470" y="206391"/>
            <a:ext cx="11891530" cy="1480366"/>
          </a:xfrm>
          <a:prstGeom prst="rect">
            <a:avLst/>
          </a:prstGeom>
          <a:noFill/>
          <a:ln>
            <a:noFill/>
          </a:ln>
        </p:spPr>
      </p:pic>
      <p:pic>
        <p:nvPicPr>
          <p:cNvPr descr="Window" id="97" name="Google Shape;97;p1"/>
          <p:cNvPicPr preferRelativeResize="0"/>
          <p:nvPr/>
        </p:nvPicPr>
        <p:blipFill rotWithShape="1">
          <a:blip r:embed="rId4">
            <a:alphaModFix amt="20000"/>
          </a:blip>
          <a:srcRect b="0" l="0" r="0" t="0"/>
          <a:stretch/>
        </p:blipFill>
        <p:spPr>
          <a:xfrm>
            <a:off x="1890949" y="2205376"/>
            <a:ext cx="8115325" cy="4446226"/>
          </a:xfrm>
          <a:prstGeom prst="rect">
            <a:avLst/>
          </a:prstGeom>
          <a:noFill/>
          <a:ln>
            <a:noFill/>
          </a:ln>
        </p:spPr>
      </p:pic>
      <p:sp>
        <p:nvSpPr>
          <p:cNvPr id="98" name="Google Shape;98;p1"/>
          <p:cNvSpPr txBox="1"/>
          <p:nvPr/>
        </p:nvSpPr>
        <p:spPr>
          <a:xfrm>
            <a:off x="8004014" y="6085642"/>
            <a:ext cx="40548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pic>
        <p:nvPicPr>
          <p:cNvPr id="99" name="Google Shape;99;p1" title="Logo-tracklinker.png"/>
          <p:cNvPicPr preferRelativeResize="0"/>
          <p:nvPr/>
        </p:nvPicPr>
        <p:blipFill>
          <a:blip r:embed="rId5">
            <a:alphaModFix/>
          </a:blip>
          <a:stretch>
            <a:fillRect/>
          </a:stretch>
        </p:blipFill>
        <p:spPr>
          <a:xfrm>
            <a:off x="2928863" y="1304925"/>
            <a:ext cx="5324475" cy="4248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4e048ec4f3_0_16"/>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71" name="Google Shape;171;g34e048ec4f3_0_16"/>
          <p:cNvSpPr txBox="1"/>
          <p:nvPr/>
        </p:nvSpPr>
        <p:spPr>
          <a:xfrm>
            <a:off x="10914350" y="6473700"/>
            <a:ext cx="194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sng" cap="none" strike="noStrike">
                <a:solidFill>
                  <a:schemeClr val="hlink"/>
                </a:solidFill>
                <a:latin typeface="Calibri"/>
                <a:ea typeface="Calibri"/>
                <a:cs typeface="Calibri"/>
                <a:sym typeface="Calibri"/>
                <a:hlinkClick r:id="rId3"/>
              </a:rPr>
              <a:t>ver formato</a:t>
            </a:r>
            <a:endParaRPr b="0" i="0" sz="1800" u="none" cap="none" strike="noStrike">
              <a:solidFill>
                <a:schemeClr val="dk1"/>
              </a:solidFill>
              <a:latin typeface="Calibri"/>
              <a:ea typeface="Calibri"/>
              <a:cs typeface="Calibri"/>
              <a:sym typeface="Calibri"/>
            </a:endParaRPr>
          </a:p>
        </p:txBody>
      </p:sp>
      <p:pic>
        <p:nvPicPr>
          <p:cNvPr id="172" name="Google Shape;172;g34e048ec4f3_0_16"/>
          <p:cNvPicPr preferRelativeResize="0"/>
          <p:nvPr/>
        </p:nvPicPr>
        <p:blipFill>
          <a:blip r:embed="rId4">
            <a:alphaModFix/>
          </a:blip>
          <a:stretch>
            <a:fillRect/>
          </a:stretch>
        </p:blipFill>
        <p:spPr>
          <a:xfrm>
            <a:off x="3503400" y="2074950"/>
            <a:ext cx="4810075" cy="4482300"/>
          </a:xfrm>
          <a:prstGeom prst="rect">
            <a:avLst/>
          </a:prstGeom>
          <a:noFill/>
          <a:ln>
            <a:noFill/>
          </a:ln>
        </p:spPr>
      </p:pic>
      <p:sp>
        <p:nvSpPr>
          <p:cNvPr id="173" name="Google Shape;173;g34e048ec4f3_0_16"/>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9" name="Google Shape;179;p10"/>
          <p:cNvSpPr txBox="1"/>
          <p:nvPr/>
        </p:nvSpPr>
        <p:spPr>
          <a:xfrm>
            <a:off x="1409700" y="2038350"/>
            <a:ext cx="8839200" cy="2770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rgbClr val="FFFFFF"/>
                </a:highlight>
                <a:latin typeface="Roboto"/>
                <a:ea typeface="Roboto"/>
                <a:cs typeface="Roboto"/>
                <a:sym typeface="Roboto"/>
              </a:rPr>
              <a:t>La técnica usada para la recolección de datos fue realizar una encuesta la cual consta de 1</a:t>
            </a:r>
            <a:r>
              <a:rPr lang="es-MX" sz="1800">
                <a:solidFill>
                  <a:srgbClr val="0D0D0D"/>
                </a:solidFill>
                <a:highlight>
                  <a:srgbClr val="FFFFFF"/>
                </a:highlight>
                <a:latin typeface="Roboto"/>
                <a:ea typeface="Roboto"/>
                <a:cs typeface="Roboto"/>
                <a:sym typeface="Roboto"/>
              </a:rPr>
              <a:t>1</a:t>
            </a:r>
            <a:r>
              <a:rPr b="0" i="0" lang="es-MX" sz="1800" u="none" cap="none" strike="noStrike">
                <a:solidFill>
                  <a:srgbClr val="0D0D0D"/>
                </a:solidFill>
                <a:highlight>
                  <a:srgbClr val="FFFFFF"/>
                </a:highlight>
                <a:latin typeface="Roboto"/>
                <a:ea typeface="Roboto"/>
                <a:cs typeface="Roboto"/>
                <a:sym typeface="Roboto"/>
              </a:rPr>
              <a:t> preguntas y fue respondida por </a:t>
            </a:r>
            <a:r>
              <a:rPr lang="es-MX" sz="1800">
                <a:solidFill>
                  <a:srgbClr val="0D0D0D"/>
                </a:solidFill>
                <a:highlight>
                  <a:srgbClr val="FFFFFF"/>
                </a:highlight>
                <a:latin typeface="Roboto"/>
                <a:ea typeface="Roboto"/>
                <a:cs typeface="Roboto"/>
                <a:sym typeface="Roboto"/>
              </a:rPr>
              <a:t>31</a:t>
            </a:r>
            <a:r>
              <a:rPr b="0" i="0" lang="es-MX" sz="1800" u="none" cap="none" strike="noStrike">
                <a:solidFill>
                  <a:srgbClr val="0D0D0D"/>
                </a:solidFill>
                <a:highlight>
                  <a:srgbClr val="FFFFFF"/>
                </a:highlight>
                <a:latin typeface="Roboto"/>
                <a:ea typeface="Roboto"/>
                <a:cs typeface="Roboto"/>
                <a:sym typeface="Roboto"/>
              </a:rPr>
              <a:t> personas.</a:t>
            </a:r>
            <a:endParaRPr sz="1800">
              <a:solidFill>
                <a:srgbClr val="0D0D0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rPr lang="es-MX" sz="1800">
                <a:solidFill>
                  <a:srgbClr val="0D0D0D"/>
                </a:solidFill>
                <a:highlight>
                  <a:srgbClr val="FFFFFF"/>
                </a:highlight>
                <a:latin typeface="Roboto"/>
                <a:ea typeface="Roboto"/>
                <a:cs typeface="Roboto"/>
                <a:sym typeface="Roboto"/>
              </a:rPr>
              <a:t>Esta encuesta </a:t>
            </a:r>
            <a:r>
              <a:rPr lang="es-MX" sz="1800">
                <a:solidFill>
                  <a:srgbClr val="0D0D0D"/>
                </a:solidFill>
                <a:highlight>
                  <a:srgbClr val="FFFFFF"/>
                </a:highlight>
                <a:latin typeface="Roboto"/>
                <a:ea typeface="Roboto"/>
                <a:cs typeface="Roboto"/>
                <a:sym typeface="Roboto"/>
              </a:rPr>
              <a:t>se hizo</a:t>
            </a:r>
            <a:r>
              <a:rPr lang="es-MX" sz="1800">
                <a:solidFill>
                  <a:srgbClr val="0D0D0D"/>
                </a:solidFill>
                <a:highlight>
                  <a:srgbClr val="FFFFFF"/>
                </a:highlight>
                <a:latin typeface="Roboto"/>
                <a:ea typeface="Roboto"/>
                <a:cs typeface="Roboto"/>
                <a:sym typeface="Roboto"/>
              </a:rPr>
              <a:t> con el fin de saber si el software Traclinker es viable para solucionar la </a:t>
            </a:r>
            <a:r>
              <a:rPr lang="es-MX" sz="1800">
                <a:solidFill>
                  <a:srgbClr val="0D0D0D"/>
                </a:solidFill>
                <a:highlight>
                  <a:srgbClr val="FFFFFF"/>
                </a:highlight>
                <a:latin typeface="Roboto"/>
                <a:ea typeface="Roboto"/>
                <a:cs typeface="Roboto"/>
                <a:sym typeface="Roboto"/>
              </a:rPr>
              <a:t>problemática</a:t>
            </a:r>
            <a:r>
              <a:rPr lang="es-MX" sz="1800">
                <a:solidFill>
                  <a:srgbClr val="0D0D0D"/>
                </a:solidFill>
                <a:highlight>
                  <a:srgbClr val="FFFFFF"/>
                </a:highlight>
                <a:latin typeface="Roboto"/>
                <a:ea typeface="Roboto"/>
                <a:cs typeface="Roboto"/>
                <a:sym typeface="Roboto"/>
              </a:rPr>
              <a:t> de NEXCOM S.A.S</a:t>
            </a:r>
            <a:endParaRPr sz="1800">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p:txBody>
      </p:sp>
      <p:sp>
        <p:nvSpPr>
          <p:cNvPr id="180" name="Google Shape;180;p10"/>
          <p:cNvSpPr txBox="1"/>
          <p:nvPr/>
        </p:nvSpPr>
        <p:spPr>
          <a:xfrm>
            <a:off x="10525500" y="646125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sng" cap="none" strike="noStrike">
                <a:solidFill>
                  <a:schemeClr val="hlink"/>
                </a:solidFill>
                <a:highlight>
                  <a:schemeClr val="lt1"/>
                </a:highlight>
                <a:latin typeface="Roboto"/>
                <a:ea typeface="Roboto"/>
                <a:cs typeface="Roboto"/>
                <a:sym typeface="Roboto"/>
                <a:hlinkClick r:id="rId3"/>
              </a:rPr>
              <a:t>Tabulación</a:t>
            </a:r>
            <a:r>
              <a:rPr b="0" i="0" lang="es-MX" sz="800" u="sng" cap="none" strike="noStrike">
                <a:solidFill>
                  <a:schemeClr val="hlink"/>
                </a:solidFill>
                <a:latin typeface="Arial"/>
                <a:ea typeface="Arial"/>
                <a:cs typeface="Arial"/>
                <a:sym typeface="Arial"/>
                <a:hlinkClick r:id="rId4"/>
              </a:rPr>
              <a:t> </a:t>
            </a:r>
            <a:endParaRPr b="0" i="0" sz="800" u="none" cap="none" strike="noStrike">
              <a:solidFill>
                <a:schemeClr val="dk1"/>
              </a:solidFill>
              <a:latin typeface="Arial"/>
              <a:ea typeface="Arial"/>
              <a:cs typeface="Arial"/>
              <a:sym typeface="Arial"/>
            </a:endParaRPr>
          </a:p>
        </p:txBody>
      </p:sp>
      <p:pic>
        <p:nvPicPr>
          <p:cNvPr id="181" name="Google Shape;181;p10"/>
          <p:cNvPicPr preferRelativeResize="0"/>
          <p:nvPr/>
        </p:nvPicPr>
        <p:blipFill>
          <a:blip r:embed="rId5">
            <a:alphaModFix/>
          </a:blip>
          <a:stretch>
            <a:fillRect/>
          </a:stretch>
        </p:blipFill>
        <p:spPr>
          <a:xfrm>
            <a:off x="1494625" y="3358375"/>
            <a:ext cx="2596705" cy="2770499"/>
          </a:xfrm>
          <a:prstGeom prst="rect">
            <a:avLst/>
          </a:prstGeom>
          <a:noFill/>
          <a:ln>
            <a:noFill/>
          </a:ln>
        </p:spPr>
      </p:pic>
      <p:pic>
        <p:nvPicPr>
          <p:cNvPr id="182" name="Google Shape;182;p10"/>
          <p:cNvPicPr preferRelativeResize="0"/>
          <p:nvPr/>
        </p:nvPicPr>
        <p:blipFill>
          <a:blip r:embed="rId6">
            <a:alphaModFix/>
          </a:blip>
          <a:stretch>
            <a:fillRect/>
          </a:stretch>
        </p:blipFill>
        <p:spPr>
          <a:xfrm>
            <a:off x="4561900" y="3776575"/>
            <a:ext cx="3495526" cy="1765174"/>
          </a:xfrm>
          <a:prstGeom prst="rect">
            <a:avLst/>
          </a:prstGeom>
          <a:noFill/>
          <a:ln>
            <a:noFill/>
          </a:ln>
        </p:spPr>
      </p:pic>
      <p:pic>
        <p:nvPicPr>
          <p:cNvPr id="183" name="Google Shape;183;p10"/>
          <p:cNvPicPr preferRelativeResize="0"/>
          <p:nvPr/>
        </p:nvPicPr>
        <p:blipFill>
          <a:blip r:embed="rId7">
            <a:alphaModFix/>
          </a:blip>
          <a:stretch>
            <a:fillRect/>
          </a:stretch>
        </p:blipFill>
        <p:spPr>
          <a:xfrm>
            <a:off x="8342650" y="3166075"/>
            <a:ext cx="2460750" cy="3295175"/>
          </a:xfrm>
          <a:prstGeom prst="rect">
            <a:avLst/>
          </a:prstGeom>
          <a:noFill/>
          <a:ln>
            <a:noFill/>
          </a:ln>
        </p:spPr>
      </p:pic>
      <p:sp>
        <p:nvSpPr>
          <p:cNvPr id="184" name="Google Shape;184;p10"/>
          <p:cNvSpPr txBox="1"/>
          <p:nvPr/>
        </p:nvSpPr>
        <p:spPr>
          <a:xfrm>
            <a:off x="124850" y="631805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s-MX" sz="1800" u="sng">
                <a:solidFill>
                  <a:schemeClr val="hlink"/>
                </a:solidFill>
                <a:highlight>
                  <a:schemeClr val="lt1"/>
                </a:highlight>
                <a:latin typeface="Roboto"/>
                <a:ea typeface="Roboto"/>
                <a:cs typeface="Roboto"/>
                <a:sym typeface="Roboto"/>
                <a:hlinkClick r:id="rId8"/>
              </a:rPr>
              <a:t>Encuesta</a:t>
            </a:r>
            <a:r>
              <a:rPr b="0" i="0" lang="es-MX" sz="800" u="sng" cap="none" strike="noStrike">
                <a:solidFill>
                  <a:schemeClr val="hlink"/>
                </a:solidFill>
                <a:latin typeface="Arial"/>
                <a:ea typeface="Arial"/>
                <a:cs typeface="Arial"/>
                <a:sym typeface="Arial"/>
                <a:hlinkClick r:id="rId9"/>
              </a:rPr>
              <a:t> </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2"/>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graphicFrame>
        <p:nvGraphicFramePr>
          <p:cNvPr id="190" name="Google Shape;190;p12"/>
          <p:cNvGraphicFramePr/>
          <p:nvPr/>
        </p:nvGraphicFramePr>
        <p:xfrm>
          <a:off x="222650" y="2363975"/>
          <a:ext cx="3000000" cy="3000000"/>
        </p:xfrm>
        <a:graphic>
          <a:graphicData uri="http://schemas.openxmlformats.org/drawingml/2006/table">
            <a:tbl>
              <a:tblPr bandCol="1" bandRow="1">
                <a:noFill/>
                <a:tableStyleId>{3B75FDFE-B97D-4812-8587-53E311E38826}</a:tableStyleId>
              </a:tblPr>
              <a:tblGrid>
                <a:gridCol w="1723650"/>
                <a:gridCol w="4048500"/>
              </a:tblGrid>
              <a:tr h="568850">
                <a:tc>
                  <a:txBody>
                    <a:bodyPr/>
                    <a:lstStyle/>
                    <a:p>
                      <a:pPr indent="0" lvl="0" marL="0" rtl="0" algn="l">
                        <a:spcBef>
                          <a:spcPts val="0"/>
                        </a:spcBef>
                        <a:spcAft>
                          <a:spcPts val="800"/>
                        </a:spcAft>
                        <a:buNone/>
                      </a:pPr>
                      <a:r>
                        <a:rPr b="1" lang="es-MX" sz="1200"/>
                        <a:t>Identificación del requerimiento:</a:t>
                      </a:r>
                      <a:endParaRPr sz="1200">
                        <a:latin typeface="Times New Roman"/>
                        <a:ea typeface="Times New Roman"/>
                        <a:cs typeface="Times New Roman"/>
                        <a:sym typeface="Times New Roman"/>
                      </a:endParaRPr>
                    </a:p>
                  </a:txBody>
                  <a:tcPr marT="0" marB="0" marR="44450" marL="4445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800"/>
                        </a:spcAft>
                        <a:buNone/>
                      </a:pPr>
                      <a:r>
                        <a:rPr lang="es-MX" sz="1200"/>
                        <a:t>RF01 </a:t>
                      </a:r>
                      <a:endParaRPr sz="1200">
                        <a:latin typeface="Times New Roman"/>
                        <a:ea typeface="Times New Roman"/>
                        <a:cs typeface="Times New Roman"/>
                        <a:sym typeface="Times New Roman"/>
                      </a:endParaRPr>
                    </a:p>
                  </a:txBody>
                  <a:tcPr marT="0" marB="0" marR="44450" marL="4445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91300">
                <a:tc>
                  <a:txBody>
                    <a:bodyPr/>
                    <a:lstStyle/>
                    <a:p>
                      <a:pPr indent="0" lvl="0" marL="0" rtl="0" algn="l">
                        <a:spcBef>
                          <a:spcPts val="0"/>
                        </a:spcBef>
                        <a:spcAft>
                          <a:spcPts val="800"/>
                        </a:spcAft>
                        <a:buNone/>
                      </a:pPr>
                      <a:r>
                        <a:rPr b="1" lang="es-MX" sz="1200"/>
                        <a:t>Nombre del requerimiento: </a:t>
                      </a:r>
                      <a:endParaRPr sz="1200">
                        <a:latin typeface="Times New Roman"/>
                        <a:ea typeface="Times New Roman"/>
                        <a:cs typeface="Times New Roman"/>
                        <a:sym typeface="Times New Roman"/>
                      </a:endParaRPr>
                    </a:p>
                  </a:txBody>
                  <a:tcPr marT="0" marB="0" marR="44450" marL="4445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MX" sz="1200"/>
                        <a:t>Inicio de sesión</a:t>
                      </a:r>
                      <a:endParaRPr sz="1200">
                        <a:latin typeface="Times New Roman"/>
                        <a:ea typeface="Times New Roman"/>
                        <a:cs typeface="Times New Roman"/>
                        <a:sym typeface="Times New Roman"/>
                      </a:endParaRPr>
                    </a:p>
                  </a:txBody>
                  <a:tcPr marT="0" marB="0" marR="44450" marL="4445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763475">
                <a:tc>
                  <a:txBody>
                    <a:bodyPr/>
                    <a:lstStyle/>
                    <a:p>
                      <a:pPr indent="0" lvl="0" marL="0" rtl="0" algn="l">
                        <a:spcBef>
                          <a:spcPts val="0"/>
                        </a:spcBef>
                        <a:spcAft>
                          <a:spcPts val="800"/>
                        </a:spcAft>
                        <a:buNone/>
                      </a:pPr>
                      <a:r>
                        <a:rPr b="1" lang="es-MX" sz="1200"/>
                        <a:t>Características:</a:t>
                      </a:r>
                      <a:endParaRPr sz="1200">
                        <a:latin typeface="Times New Roman"/>
                        <a:ea typeface="Times New Roman"/>
                        <a:cs typeface="Times New Roman"/>
                        <a:sym typeface="Times New Roman"/>
                      </a:endParaRPr>
                    </a:p>
                  </a:txBody>
                  <a:tcPr marT="0" marB="0" marR="44450" marL="4445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800"/>
                        </a:spcAft>
                        <a:buNone/>
                      </a:pPr>
                      <a:r>
                        <a:rPr lang="es-MX" sz="1200"/>
                        <a:t>El sistema deberá permitir acceder  mediante usuario y contraseña </a:t>
                      </a:r>
                      <a:endParaRPr sz="1200"/>
                    </a:p>
                  </a:txBody>
                  <a:tcPr marT="0" marB="0" marR="44450" marL="4445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671400">
                <a:tc>
                  <a:txBody>
                    <a:bodyPr/>
                    <a:lstStyle/>
                    <a:p>
                      <a:pPr indent="0" lvl="0" marL="0" rtl="0" algn="l">
                        <a:spcBef>
                          <a:spcPts val="0"/>
                        </a:spcBef>
                        <a:spcAft>
                          <a:spcPts val="800"/>
                        </a:spcAft>
                        <a:buNone/>
                      </a:pPr>
                      <a:r>
                        <a:rPr b="1" lang="es-MX" sz="1200"/>
                        <a:t>Descripción del requerimiento:</a:t>
                      </a:r>
                      <a:endParaRPr sz="1200">
                        <a:latin typeface="Times New Roman"/>
                        <a:ea typeface="Times New Roman"/>
                        <a:cs typeface="Times New Roman"/>
                        <a:sym typeface="Times New Roman"/>
                      </a:endParaRPr>
                    </a:p>
                  </a:txBody>
                  <a:tcPr marT="0" marB="0" marR="44450" marL="4445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s-MX" sz="1200"/>
                        <a:t>El sistema deberá permitir a todos los usuarios registrados por el administrador autenticarse mediante nombre de usuario y contraseña válidos. cargando la plataforma según su rol.</a:t>
                      </a:r>
                      <a:endParaRPr sz="1200"/>
                    </a:p>
                  </a:txBody>
                  <a:tcPr marT="0" marB="0" marR="44450" marL="4445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413800">
                <a:tc>
                  <a:txBody>
                    <a:bodyPr/>
                    <a:lstStyle/>
                    <a:p>
                      <a:pPr indent="0" lvl="0" marL="0" rtl="0" algn="l">
                        <a:spcBef>
                          <a:spcPts val="0"/>
                        </a:spcBef>
                        <a:spcAft>
                          <a:spcPts val="800"/>
                        </a:spcAft>
                        <a:buNone/>
                      </a:pPr>
                      <a:r>
                        <a:rPr b="1" lang="es-MX" sz="1200"/>
                        <a:t>Requerimientos NO funcionales:</a:t>
                      </a:r>
                      <a:endParaRPr sz="1200">
                        <a:latin typeface="Times New Roman"/>
                        <a:ea typeface="Times New Roman"/>
                        <a:cs typeface="Times New Roman"/>
                        <a:sym typeface="Times New Roman"/>
                      </a:endParaRPr>
                    </a:p>
                  </a:txBody>
                  <a:tcPr marT="0" marB="0" marR="44450" marL="4445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MX" sz="1200"/>
                        <a:t>RNF01</a:t>
                      </a:r>
                      <a:endParaRPr sz="1200"/>
                    </a:p>
                    <a:p>
                      <a:pPr indent="0" lvl="0" marL="0" rtl="0" algn="l">
                        <a:spcBef>
                          <a:spcPts val="0"/>
                        </a:spcBef>
                        <a:spcAft>
                          <a:spcPts val="0"/>
                        </a:spcAft>
                        <a:buNone/>
                      </a:pPr>
                      <a:r>
                        <a:rPr lang="es-MX" sz="1200"/>
                        <a:t>RNF03</a:t>
                      </a:r>
                      <a:endParaRPr sz="1200"/>
                    </a:p>
                    <a:p>
                      <a:pPr indent="0" lvl="0" marL="0" rtl="0" algn="l">
                        <a:spcBef>
                          <a:spcPts val="0"/>
                        </a:spcBef>
                        <a:spcAft>
                          <a:spcPts val="0"/>
                        </a:spcAft>
                        <a:buNone/>
                      </a:pPr>
                      <a:r>
                        <a:rPr lang="es-MX" sz="1200"/>
                        <a:t>RNF04</a:t>
                      </a:r>
                      <a:endParaRPr sz="1200"/>
                    </a:p>
                    <a:p>
                      <a:pPr indent="0" lvl="0" marL="0" rtl="0" algn="l">
                        <a:spcBef>
                          <a:spcPts val="0"/>
                        </a:spcBef>
                        <a:spcAft>
                          <a:spcPts val="0"/>
                        </a:spcAft>
                        <a:buNone/>
                      </a:pPr>
                      <a:r>
                        <a:rPr lang="es-MX" sz="1200"/>
                        <a:t>RNF05</a:t>
                      </a:r>
                      <a:endParaRPr sz="1200"/>
                    </a:p>
                    <a:p>
                      <a:pPr indent="0" lvl="0" marL="0" rtl="0" algn="l">
                        <a:spcBef>
                          <a:spcPts val="0"/>
                        </a:spcBef>
                        <a:spcAft>
                          <a:spcPts val="0"/>
                        </a:spcAft>
                        <a:buNone/>
                      </a:pPr>
                      <a:r>
                        <a:rPr lang="es-MX" sz="1200"/>
                        <a:t>RNF06</a:t>
                      </a:r>
                      <a:endParaRPr sz="1200"/>
                    </a:p>
                  </a:txBody>
                  <a:tcPr marT="0" marB="0" marR="44450" marL="4445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191" name="Google Shape;191;p12"/>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3"/>
              </a:rPr>
              <a:t>ver documento</a:t>
            </a:r>
            <a:endParaRPr b="0" i="0" sz="1400" u="none" cap="none" strike="noStrike">
              <a:solidFill>
                <a:schemeClr val="dk1"/>
              </a:solidFill>
              <a:latin typeface="Calibri"/>
              <a:ea typeface="Calibri"/>
              <a:cs typeface="Calibri"/>
              <a:sym typeface="Calibri"/>
            </a:endParaRPr>
          </a:p>
        </p:txBody>
      </p:sp>
      <p:sp>
        <p:nvSpPr>
          <p:cNvPr id="192" name="Google Shape;192;p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93" name="Google Shape;193;p12"/>
          <p:cNvGraphicFramePr/>
          <p:nvPr/>
        </p:nvGraphicFramePr>
        <p:xfrm>
          <a:off x="6264050" y="2363950"/>
          <a:ext cx="3000000" cy="3000000"/>
        </p:xfrm>
        <a:graphic>
          <a:graphicData uri="http://schemas.openxmlformats.org/drawingml/2006/table">
            <a:tbl>
              <a:tblPr bandCol="1" bandRow="1">
                <a:noFill/>
                <a:tableStyleId>{3B75FDFE-B97D-4812-8587-53E311E38826}</a:tableStyleId>
              </a:tblPr>
              <a:tblGrid>
                <a:gridCol w="1302800"/>
                <a:gridCol w="4469350"/>
              </a:tblGrid>
              <a:tr h="990325">
                <a:tc>
                  <a:txBody>
                    <a:bodyPr/>
                    <a:lstStyle/>
                    <a:p>
                      <a:pPr indent="0" lvl="0" marL="0" rtl="0" algn="l">
                        <a:spcBef>
                          <a:spcPts val="1200"/>
                        </a:spcBef>
                        <a:spcAft>
                          <a:spcPts val="1200"/>
                        </a:spcAft>
                        <a:buNone/>
                      </a:pPr>
                      <a:r>
                        <a:rPr b="1" lang="es-MX" sz="1200"/>
                        <a:t>Identificación del requerimiento:</a:t>
                      </a:r>
                      <a:endParaRPr b="1" sz="1200"/>
                    </a:p>
                  </a:txBody>
                  <a:tcPr marT="0" marB="0" marR="50800" marL="508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MX" sz="1100"/>
                        <a:t>RNF 01</a:t>
                      </a:r>
                      <a:endParaRPr sz="1100"/>
                    </a:p>
                  </a:txBody>
                  <a:tcPr marT="0" marB="0" marR="50800" marL="508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9650">
                <a:tc>
                  <a:txBody>
                    <a:bodyPr/>
                    <a:lstStyle/>
                    <a:p>
                      <a:pPr indent="0" lvl="0" marL="0" rtl="0" algn="l">
                        <a:spcBef>
                          <a:spcPts val="1200"/>
                        </a:spcBef>
                        <a:spcAft>
                          <a:spcPts val="1200"/>
                        </a:spcAft>
                        <a:buNone/>
                      </a:pPr>
                      <a:r>
                        <a:rPr b="1" lang="es-MX" sz="1200"/>
                        <a:t>Nombre del requerimiento: </a:t>
                      </a:r>
                      <a:endParaRPr b="1" sz="1200"/>
                    </a:p>
                  </a:txBody>
                  <a:tcPr marT="0" marB="0" marR="50800" marL="508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s-MX" sz="1100"/>
                        <a:t>Interfaz del sistema</a:t>
                      </a:r>
                      <a:endParaRPr sz="1100"/>
                    </a:p>
                  </a:txBody>
                  <a:tcPr marT="0" marB="0" marR="50800" marL="508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9650">
                <a:tc>
                  <a:txBody>
                    <a:bodyPr/>
                    <a:lstStyle/>
                    <a:p>
                      <a:pPr indent="0" lvl="0" marL="0" rtl="0" algn="l">
                        <a:spcBef>
                          <a:spcPts val="1200"/>
                        </a:spcBef>
                        <a:spcAft>
                          <a:spcPts val="1200"/>
                        </a:spcAft>
                        <a:buNone/>
                      </a:pPr>
                      <a:r>
                        <a:rPr b="1" lang="es-MX" sz="1200"/>
                        <a:t>Características:</a:t>
                      </a:r>
                      <a:endParaRPr b="1" sz="1200"/>
                    </a:p>
                  </a:txBody>
                  <a:tcPr marT="0" marB="0" marR="50800" marL="508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s-MX" sz="1100"/>
                        <a:t>El sistema debe tener una interfaz de uso intuitiva y sencilla.</a:t>
                      </a:r>
                      <a:endParaRPr sz="1100"/>
                    </a:p>
                  </a:txBody>
                  <a:tcPr marT="0" marB="0" marR="50800" marL="508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9650">
                <a:tc>
                  <a:txBody>
                    <a:bodyPr/>
                    <a:lstStyle/>
                    <a:p>
                      <a:pPr indent="0" lvl="0" marL="0" rtl="0" algn="l">
                        <a:spcBef>
                          <a:spcPts val="1200"/>
                        </a:spcBef>
                        <a:spcAft>
                          <a:spcPts val="1200"/>
                        </a:spcAft>
                        <a:buNone/>
                      </a:pPr>
                      <a:r>
                        <a:rPr b="1" lang="es-MX" sz="1200"/>
                        <a:t>Descripción del requerimiento:</a:t>
                      </a:r>
                      <a:endParaRPr b="1" sz="1200"/>
                    </a:p>
                  </a:txBody>
                  <a:tcPr marT="0" marB="0" marR="50800" marL="508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s-MX" sz="1100"/>
                        <a:t>El sistema presentará una interfaz de usuario sencilla para que sea de fácil manejo a los usuarios del sistema.</a:t>
                      </a:r>
                      <a:endParaRPr sz="1100"/>
                    </a:p>
                  </a:txBody>
                  <a:tcPr marT="0" marB="0" marR="50800" marL="508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9650">
                <a:tc>
                  <a:txBody>
                    <a:bodyPr/>
                    <a:lstStyle/>
                    <a:p>
                      <a:pPr indent="0" lvl="0" marL="0" rtl="0" algn="l">
                        <a:spcBef>
                          <a:spcPts val="1200"/>
                        </a:spcBef>
                        <a:spcAft>
                          <a:spcPts val="1200"/>
                        </a:spcAft>
                        <a:buNone/>
                      </a:pPr>
                      <a:r>
                        <a:rPr b="1" lang="es-MX" sz="1200"/>
                        <a:t>Prioridad del requerimiento: </a:t>
                      </a:r>
                      <a:endParaRPr b="1" sz="1200"/>
                    </a:p>
                  </a:txBody>
                  <a:tcPr marT="0" marB="0" marR="50800" marL="508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s-MX" sz="1100"/>
                        <a:t>Alta.</a:t>
                      </a:r>
                      <a:endParaRPr sz="1100"/>
                    </a:p>
                  </a:txBody>
                  <a:tcPr marT="0" marB="0" marR="50800" marL="508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94" name="Google Shape;194;p12"/>
          <p:cNvSpPr txBox="1"/>
          <p:nvPr/>
        </p:nvSpPr>
        <p:spPr>
          <a:xfrm>
            <a:off x="443400" y="17539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funcionales</a:t>
            </a:r>
            <a:endParaRPr b="0" i="0" sz="2800" u="none" cap="none" strike="noStrike">
              <a:solidFill>
                <a:schemeClr val="dk1"/>
              </a:solidFill>
              <a:latin typeface="Calibri"/>
              <a:ea typeface="Calibri"/>
              <a:cs typeface="Calibri"/>
              <a:sym typeface="Calibri"/>
            </a:endParaRPr>
          </a:p>
        </p:txBody>
      </p:sp>
      <p:sp>
        <p:nvSpPr>
          <p:cNvPr id="195" name="Google Shape;195;p12"/>
          <p:cNvSpPr txBox="1"/>
          <p:nvPr/>
        </p:nvSpPr>
        <p:spPr>
          <a:xfrm>
            <a:off x="6429050" y="1753925"/>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no funcionales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4e048ec4f3_1_28"/>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a:solidFill>
                  <a:schemeClr val="lt1"/>
                </a:solidFill>
                <a:latin typeface="Work Sans Medium"/>
                <a:ea typeface="Work Sans Medium"/>
                <a:cs typeface="Work Sans Medium"/>
                <a:sym typeface="Work Sans Medium"/>
              </a:rPr>
              <a:t>Casos de uso</a:t>
            </a:r>
            <a:endParaRPr>
              <a:solidFill>
                <a:schemeClr val="lt1"/>
              </a:solidFill>
              <a:latin typeface="Work Sans Medium"/>
              <a:ea typeface="Work Sans Medium"/>
              <a:cs typeface="Work Sans Medium"/>
              <a:sym typeface="Work Sans Medium"/>
            </a:endParaRPr>
          </a:p>
        </p:txBody>
      </p:sp>
      <p:pic>
        <p:nvPicPr>
          <p:cNvPr id="201" name="Google Shape;201;g34e048ec4f3_1_28" title="Casos de uso.png"/>
          <p:cNvPicPr preferRelativeResize="0"/>
          <p:nvPr/>
        </p:nvPicPr>
        <p:blipFill>
          <a:blip r:embed="rId3">
            <a:alphaModFix/>
          </a:blip>
          <a:stretch>
            <a:fillRect/>
          </a:stretch>
        </p:blipFill>
        <p:spPr>
          <a:xfrm>
            <a:off x="6444150" y="1534525"/>
            <a:ext cx="4320750" cy="4850367"/>
          </a:xfrm>
          <a:prstGeom prst="rect">
            <a:avLst/>
          </a:prstGeom>
          <a:noFill/>
          <a:ln>
            <a:noFill/>
          </a:ln>
        </p:spPr>
      </p:pic>
      <p:sp>
        <p:nvSpPr>
          <p:cNvPr id="202" name="Google Shape;202;g34e048ec4f3_1_28"/>
          <p:cNvSpPr txBox="1"/>
          <p:nvPr/>
        </p:nvSpPr>
        <p:spPr>
          <a:xfrm>
            <a:off x="7991175" y="6377675"/>
            <a:ext cx="18033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000" u="sng">
                <a:solidFill>
                  <a:schemeClr val="hlink"/>
                </a:solidFill>
                <a:latin typeface="Calibri"/>
                <a:ea typeface="Calibri"/>
                <a:cs typeface="Calibri"/>
                <a:sym typeface="Calibri"/>
                <a:hlinkClick r:id="rId4"/>
              </a:rPr>
              <a:t>Casos de Uso</a:t>
            </a:r>
            <a:endParaRPr sz="2000">
              <a:solidFill>
                <a:schemeClr val="dk1"/>
              </a:solidFill>
              <a:latin typeface="Calibri"/>
              <a:ea typeface="Calibri"/>
              <a:cs typeface="Calibri"/>
              <a:sym typeface="Calibri"/>
            </a:endParaRPr>
          </a:p>
        </p:txBody>
      </p:sp>
      <p:pic>
        <p:nvPicPr>
          <p:cNvPr id="203" name="Google Shape;203;g34e048ec4f3_1_28" title="Captura.PNG"/>
          <p:cNvPicPr preferRelativeResize="0"/>
          <p:nvPr/>
        </p:nvPicPr>
        <p:blipFill>
          <a:blip r:embed="rId5">
            <a:alphaModFix/>
          </a:blip>
          <a:stretch>
            <a:fillRect/>
          </a:stretch>
        </p:blipFill>
        <p:spPr>
          <a:xfrm>
            <a:off x="1083875" y="1527300"/>
            <a:ext cx="4443900" cy="4850375"/>
          </a:xfrm>
          <a:prstGeom prst="rect">
            <a:avLst/>
          </a:prstGeom>
          <a:noFill/>
          <a:ln>
            <a:noFill/>
          </a:ln>
        </p:spPr>
      </p:pic>
      <p:sp>
        <p:nvSpPr>
          <p:cNvPr id="204" name="Google Shape;204;g34e048ec4f3_1_28"/>
          <p:cNvSpPr txBox="1"/>
          <p:nvPr/>
        </p:nvSpPr>
        <p:spPr>
          <a:xfrm>
            <a:off x="2404175" y="6377675"/>
            <a:ext cx="18033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000" u="sng">
                <a:solidFill>
                  <a:schemeClr val="hlink"/>
                </a:solidFill>
                <a:latin typeface="Calibri"/>
                <a:ea typeface="Calibri"/>
                <a:cs typeface="Calibri"/>
                <a:sym typeface="Calibri"/>
                <a:hlinkClick r:id="rId6"/>
              </a:rPr>
              <a:t>Extensión</a:t>
            </a:r>
            <a:endParaRPr sz="20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3"/>
          <p:cNvSpPr txBox="1"/>
          <p:nvPr/>
        </p:nvSpPr>
        <p:spPr>
          <a:xfrm>
            <a:off x="9294425" y="1593925"/>
            <a:ext cx="2578800" cy="426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Calibri"/>
              <a:buChar char="●"/>
            </a:pPr>
            <a:r>
              <a:rPr lang="es-MX" sz="2200" u="sng">
                <a:solidFill>
                  <a:schemeClr val="hlink"/>
                </a:solidFill>
                <a:latin typeface="Calibri"/>
                <a:ea typeface="Calibri"/>
                <a:cs typeface="Calibri"/>
                <a:sym typeface="Calibri"/>
                <a:hlinkClick r:id="rId3"/>
              </a:rPr>
              <a:t>Administrador</a:t>
            </a:r>
            <a:r>
              <a:rPr b="0" i="0" lang="es-MX" sz="2200" u="sng" cap="none" strike="noStrike">
                <a:solidFill>
                  <a:schemeClr val="hlink"/>
                </a:solidFill>
                <a:latin typeface="Calibri"/>
                <a:ea typeface="Calibri"/>
                <a:cs typeface="Calibri"/>
                <a:sym typeface="Calibri"/>
                <a:hlinkClick r:id="rId4"/>
              </a:rPr>
              <a:t>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200" u="none" cap="none" strike="noStrike">
              <a:solidFill>
                <a:schemeClr val="dk1"/>
              </a:solidFill>
              <a:latin typeface="Calibri"/>
              <a:ea typeface="Calibri"/>
              <a:cs typeface="Calibri"/>
              <a:sym typeface="Calibri"/>
            </a:endParaRPr>
          </a:p>
        </p:txBody>
      </p:sp>
      <p:sp>
        <p:nvSpPr>
          <p:cNvPr id="210" name="Google Shape;210;p1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  </a:t>
            </a:r>
            <a:endParaRPr/>
          </a:p>
        </p:txBody>
      </p:sp>
      <p:pic>
        <p:nvPicPr>
          <p:cNvPr id="211" name="Google Shape;211;p13" title="Inicio de sesion admin.PNG"/>
          <p:cNvPicPr preferRelativeResize="0"/>
          <p:nvPr/>
        </p:nvPicPr>
        <p:blipFill rotWithShape="1">
          <a:blip r:embed="rId5">
            <a:alphaModFix/>
          </a:blip>
          <a:srcRect b="3889" l="1613" r="0" t="9281"/>
          <a:stretch/>
        </p:blipFill>
        <p:spPr>
          <a:xfrm>
            <a:off x="0" y="1448450"/>
            <a:ext cx="2907924" cy="2463376"/>
          </a:xfrm>
          <a:prstGeom prst="rect">
            <a:avLst/>
          </a:prstGeom>
          <a:noFill/>
          <a:ln>
            <a:noFill/>
          </a:ln>
        </p:spPr>
      </p:pic>
      <p:pic>
        <p:nvPicPr>
          <p:cNvPr id="212" name="Google Shape;212;p13" title="Crear usuarios admin.png"/>
          <p:cNvPicPr preferRelativeResize="0"/>
          <p:nvPr/>
        </p:nvPicPr>
        <p:blipFill rotWithShape="1">
          <a:blip r:embed="rId6">
            <a:alphaModFix/>
          </a:blip>
          <a:srcRect b="10327" l="16249" r="927" t="10658"/>
          <a:stretch/>
        </p:blipFill>
        <p:spPr>
          <a:xfrm>
            <a:off x="2907925" y="1448450"/>
            <a:ext cx="3105874" cy="2463375"/>
          </a:xfrm>
          <a:prstGeom prst="rect">
            <a:avLst/>
          </a:prstGeom>
          <a:noFill/>
          <a:ln>
            <a:noFill/>
          </a:ln>
        </p:spPr>
      </p:pic>
      <p:pic>
        <p:nvPicPr>
          <p:cNvPr id="213" name="Google Shape;213;p13" title="Gestionar Categorias.png"/>
          <p:cNvPicPr preferRelativeResize="0"/>
          <p:nvPr/>
        </p:nvPicPr>
        <p:blipFill rotWithShape="1">
          <a:blip r:embed="rId7">
            <a:alphaModFix/>
          </a:blip>
          <a:srcRect b="3984" l="16618" r="0" t="9956"/>
          <a:stretch/>
        </p:blipFill>
        <p:spPr>
          <a:xfrm>
            <a:off x="6112350" y="1448450"/>
            <a:ext cx="3226074" cy="2463374"/>
          </a:xfrm>
          <a:prstGeom prst="rect">
            <a:avLst/>
          </a:prstGeom>
          <a:noFill/>
          <a:ln>
            <a:noFill/>
          </a:ln>
        </p:spPr>
      </p:pic>
      <p:pic>
        <p:nvPicPr>
          <p:cNvPr id="214" name="Google Shape;214;p13" title="Subcategorias Admin.png"/>
          <p:cNvPicPr preferRelativeResize="0"/>
          <p:nvPr/>
        </p:nvPicPr>
        <p:blipFill rotWithShape="1">
          <a:blip r:embed="rId8">
            <a:alphaModFix/>
          </a:blip>
          <a:srcRect b="4766" l="16694" r="0" t="10566"/>
          <a:stretch/>
        </p:blipFill>
        <p:spPr>
          <a:xfrm>
            <a:off x="0" y="3961075"/>
            <a:ext cx="3226074" cy="2766775"/>
          </a:xfrm>
          <a:prstGeom prst="rect">
            <a:avLst/>
          </a:prstGeom>
          <a:noFill/>
          <a:ln>
            <a:noFill/>
          </a:ln>
        </p:spPr>
      </p:pic>
      <p:pic>
        <p:nvPicPr>
          <p:cNvPr id="215" name="Google Shape;215;p13" title="Stock Admin.png"/>
          <p:cNvPicPr preferRelativeResize="0"/>
          <p:nvPr/>
        </p:nvPicPr>
        <p:blipFill rotWithShape="1">
          <a:blip r:embed="rId9">
            <a:alphaModFix/>
          </a:blip>
          <a:srcRect b="4631" l="20280" r="0" t="10701"/>
          <a:stretch/>
        </p:blipFill>
        <p:spPr>
          <a:xfrm>
            <a:off x="3241775" y="3961075"/>
            <a:ext cx="3283474" cy="2766775"/>
          </a:xfrm>
          <a:prstGeom prst="rect">
            <a:avLst/>
          </a:prstGeom>
          <a:noFill/>
          <a:ln>
            <a:noFill/>
          </a:ln>
        </p:spPr>
      </p:pic>
      <p:sp>
        <p:nvSpPr>
          <p:cNvPr id="216" name="Google Shape;216;p13"/>
          <p:cNvSpPr txBox="1"/>
          <p:nvPr/>
        </p:nvSpPr>
        <p:spPr>
          <a:xfrm>
            <a:off x="9294425" y="2138200"/>
            <a:ext cx="2295900" cy="473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Calibri"/>
              <a:buChar char="●"/>
            </a:pPr>
            <a:r>
              <a:rPr lang="es-MX" sz="2200" u="sng">
                <a:solidFill>
                  <a:schemeClr val="hlink"/>
                </a:solidFill>
                <a:latin typeface="Calibri"/>
                <a:ea typeface="Calibri"/>
                <a:cs typeface="Calibri"/>
                <a:sym typeface="Calibri"/>
                <a:hlinkClick r:id="rId10"/>
              </a:rPr>
              <a:t>Almacén</a:t>
            </a:r>
            <a:endParaRPr sz="2200">
              <a:solidFill>
                <a:schemeClr val="dk1"/>
              </a:solidFill>
              <a:latin typeface="Calibri"/>
              <a:ea typeface="Calibri"/>
              <a:cs typeface="Calibri"/>
              <a:sym typeface="Calibri"/>
            </a:endParaRPr>
          </a:p>
        </p:txBody>
      </p:sp>
      <p:sp>
        <p:nvSpPr>
          <p:cNvPr id="217" name="Google Shape;217;p13"/>
          <p:cNvSpPr txBox="1"/>
          <p:nvPr/>
        </p:nvSpPr>
        <p:spPr>
          <a:xfrm>
            <a:off x="9294425" y="2641888"/>
            <a:ext cx="2295900" cy="473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Calibri"/>
              <a:buChar char="●"/>
            </a:pPr>
            <a:r>
              <a:rPr lang="es-MX" sz="2200" u="sng">
                <a:solidFill>
                  <a:schemeClr val="hlink"/>
                </a:solidFill>
                <a:latin typeface="Calibri"/>
                <a:ea typeface="Calibri"/>
                <a:cs typeface="Calibri"/>
                <a:sym typeface="Calibri"/>
                <a:hlinkClick r:id="rId11"/>
              </a:rPr>
              <a:t>Técnico</a:t>
            </a:r>
            <a:endParaRPr sz="2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200">
              <a:solidFill>
                <a:schemeClr val="dk1"/>
              </a:solidFill>
              <a:latin typeface="Calibri"/>
              <a:ea typeface="Calibri"/>
              <a:cs typeface="Calibri"/>
              <a:sym typeface="Calibri"/>
            </a:endParaRPr>
          </a:p>
        </p:txBody>
      </p:sp>
      <p:pic>
        <p:nvPicPr>
          <p:cNvPr id="218" name="Google Shape;218;p13" title="Reportes Admin.png"/>
          <p:cNvPicPr preferRelativeResize="0"/>
          <p:nvPr/>
        </p:nvPicPr>
        <p:blipFill>
          <a:blip r:embed="rId12">
            <a:alphaModFix/>
          </a:blip>
          <a:stretch>
            <a:fillRect/>
          </a:stretch>
        </p:blipFill>
        <p:spPr>
          <a:xfrm>
            <a:off x="6540950" y="3961075"/>
            <a:ext cx="2907926" cy="2766775"/>
          </a:xfrm>
          <a:prstGeom prst="rect">
            <a:avLst/>
          </a:prstGeom>
          <a:noFill/>
          <a:ln>
            <a:noFill/>
          </a:ln>
        </p:spPr>
      </p:pic>
      <p:pic>
        <p:nvPicPr>
          <p:cNvPr id="219" name="Google Shape;219;p13" title="Garantias Admin.png"/>
          <p:cNvPicPr preferRelativeResize="0"/>
          <p:nvPr/>
        </p:nvPicPr>
        <p:blipFill>
          <a:blip r:embed="rId13">
            <a:alphaModFix/>
          </a:blip>
          <a:stretch>
            <a:fillRect/>
          </a:stretch>
        </p:blipFill>
        <p:spPr>
          <a:xfrm>
            <a:off x="9448875" y="3911825"/>
            <a:ext cx="2743125" cy="285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g34e048ec4f3_1_15"/>
          <p:cNvPicPr preferRelativeResize="0"/>
          <p:nvPr/>
        </p:nvPicPr>
        <p:blipFill>
          <a:blip r:embed="rId3">
            <a:alphaModFix/>
          </a:blip>
          <a:stretch>
            <a:fillRect/>
          </a:stretch>
        </p:blipFill>
        <p:spPr>
          <a:xfrm>
            <a:off x="456225" y="2488737"/>
            <a:ext cx="5207450" cy="3005399"/>
          </a:xfrm>
          <a:prstGeom prst="rect">
            <a:avLst/>
          </a:prstGeom>
          <a:noFill/>
          <a:ln>
            <a:noFill/>
          </a:ln>
        </p:spPr>
      </p:pic>
      <p:pic>
        <p:nvPicPr>
          <p:cNvPr id="225" name="Google Shape;225;g34e048ec4f3_1_15"/>
          <p:cNvPicPr preferRelativeResize="0"/>
          <p:nvPr/>
        </p:nvPicPr>
        <p:blipFill>
          <a:blip r:embed="rId4">
            <a:alphaModFix/>
          </a:blip>
          <a:stretch>
            <a:fillRect/>
          </a:stretch>
        </p:blipFill>
        <p:spPr>
          <a:xfrm>
            <a:off x="5972675" y="2488750"/>
            <a:ext cx="5871177" cy="3005374"/>
          </a:xfrm>
          <a:prstGeom prst="rect">
            <a:avLst/>
          </a:prstGeom>
          <a:noFill/>
          <a:ln>
            <a:noFill/>
          </a:ln>
        </p:spPr>
      </p:pic>
      <p:sp>
        <p:nvSpPr>
          <p:cNvPr id="226" name="Google Shape;226;g34e048ec4f3_1_15"/>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5"/>
              </a:rPr>
              <a:t>ver documento</a:t>
            </a:r>
            <a:endParaRPr b="0" i="0" sz="1400" u="none" cap="none" strike="noStrike">
              <a:solidFill>
                <a:schemeClr val="dk1"/>
              </a:solidFill>
              <a:latin typeface="Calibri"/>
              <a:ea typeface="Calibri"/>
              <a:cs typeface="Calibri"/>
              <a:sym typeface="Calibri"/>
            </a:endParaRPr>
          </a:p>
        </p:txBody>
      </p:sp>
      <p:sp>
        <p:nvSpPr>
          <p:cNvPr id="227" name="Google Shape;227;g34e048ec4f3_1_15"/>
          <p:cNvSpPr txBox="1"/>
          <p:nvPr/>
        </p:nvSpPr>
        <p:spPr>
          <a:xfrm>
            <a:off x="433550" y="1675075"/>
            <a:ext cx="11223000" cy="10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28" name="Google Shape;228;g34e048ec4f3_1_15"/>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a:solidFill>
                  <a:schemeClr val="lt1"/>
                </a:solidFill>
                <a:latin typeface="Work Sans Medium"/>
                <a:ea typeface="Work Sans Medium"/>
                <a:cs typeface="Work Sans Medium"/>
                <a:sym typeface="Work Sans Medium"/>
              </a:rPr>
              <a:t>Matriz de costos</a:t>
            </a:r>
            <a:endParaRPr>
              <a:solidFill>
                <a:schemeClr val="lt1"/>
              </a:solidFill>
              <a:latin typeface="Work Sans Medium"/>
              <a:ea typeface="Work Sans Medium"/>
              <a:cs typeface="Work Sans Medium"/>
              <a:sym typeface="Work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Imagen que contiene Interfaz de usuario gráfica&#10;&#10;Descripción generada automáticamente" id="233" name="Google Shape;233;p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nvSpPr>
        <p:spPr>
          <a:xfrm>
            <a:off x="4998126" y="2968556"/>
            <a:ext cx="5805900" cy="1477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lang="es-MX" sz="1800">
                <a:solidFill>
                  <a:schemeClr val="dk1"/>
                </a:solidFill>
                <a:latin typeface="Calibri"/>
                <a:ea typeface="Calibri"/>
                <a:cs typeface="Calibri"/>
                <a:sym typeface="Calibri"/>
              </a:rPr>
              <a:t>Rigoberto Vargas Gaona</a:t>
            </a:r>
            <a:endParaRPr sz="1800">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lang="es-MX" sz="1800">
                <a:solidFill>
                  <a:schemeClr val="dk1"/>
                </a:solidFill>
                <a:latin typeface="Calibri"/>
                <a:ea typeface="Calibri"/>
                <a:cs typeface="Calibri"/>
                <a:sym typeface="Calibri"/>
              </a:rPr>
              <a:t>Michael Ivan Galindo Garzon</a:t>
            </a:r>
            <a:endParaRPr sz="1800">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lang="es-MX" sz="1800">
                <a:solidFill>
                  <a:schemeClr val="dk1"/>
                </a:solidFill>
                <a:latin typeface="Calibri"/>
                <a:ea typeface="Calibri"/>
                <a:cs typeface="Calibri"/>
                <a:sym typeface="Calibri"/>
              </a:rPr>
              <a:t>Anderson Medina Hernandez  </a:t>
            </a:r>
            <a:endParaRPr sz="1800">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lang="es-MX" sz="1800">
                <a:solidFill>
                  <a:schemeClr val="dk1"/>
                </a:solidFill>
                <a:latin typeface="Calibri"/>
                <a:ea typeface="Calibri"/>
                <a:cs typeface="Calibri"/>
                <a:sym typeface="Calibri"/>
              </a:rPr>
              <a:t>Edwin Giovanni Quenguan Soba</a:t>
            </a:r>
            <a:endParaRPr sz="1800">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alibri"/>
              <a:buChar char="•"/>
            </a:pPr>
            <a:r>
              <a:rPr lang="es-MX" sz="1800">
                <a:solidFill>
                  <a:schemeClr val="dk1"/>
                </a:solidFill>
                <a:latin typeface="Calibri"/>
                <a:ea typeface="Calibri"/>
                <a:cs typeface="Calibri"/>
                <a:sym typeface="Calibri"/>
              </a:rPr>
              <a:t>Juan Esteban Alvarez Gonzalez</a:t>
            </a:r>
            <a:endParaRPr sz="1800">
              <a:solidFill>
                <a:schemeClr val="dk1"/>
              </a:solidFill>
              <a:latin typeface="Calibri"/>
              <a:ea typeface="Calibri"/>
              <a:cs typeface="Calibri"/>
              <a:sym typeface="Calibri"/>
            </a:endParaRPr>
          </a:p>
        </p:txBody>
      </p:sp>
      <p:sp>
        <p:nvSpPr>
          <p:cNvPr id="105" name="Google Shape;105;p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pic>
        <p:nvPicPr>
          <p:cNvPr id="106" name="Google Shape;106;p2"/>
          <p:cNvPicPr preferRelativeResize="0"/>
          <p:nvPr/>
        </p:nvPicPr>
        <p:blipFill rotWithShape="1">
          <a:blip r:embed="rId3">
            <a:alphaModFix/>
          </a:blip>
          <a:srcRect b="0" l="0" r="0" t="0"/>
          <a:stretch/>
        </p:blipFill>
        <p:spPr>
          <a:xfrm>
            <a:off x="456236" y="1704513"/>
            <a:ext cx="3186738" cy="40054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cxnSp>
        <p:nvCxnSpPr>
          <p:cNvPr id="112" name="Google Shape;112;p3"/>
          <p:cNvCxnSpPr/>
          <p:nvPr/>
        </p:nvCxnSpPr>
        <p:spPr>
          <a:xfrm>
            <a:off x="6021302" y="3837708"/>
            <a:ext cx="720000" cy="0"/>
          </a:xfrm>
          <a:prstGeom prst="straightConnector1">
            <a:avLst/>
          </a:prstGeom>
          <a:noFill/>
          <a:ln cap="flat" cmpd="sng" w="50800">
            <a:solidFill>
              <a:schemeClr val="accent6"/>
            </a:solidFill>
            <a:prstDash val="solid"/>
            <a:miter lim="800000"/>
            <a:headEnd len="sm" w="sm" type="none"/>
            <a:tailEnd len="sm" w="sm" type="none"/>
          </a:ln>
        </p:spPr>
      </p:cxnSp>
      <p:pic>
        <p:nvPicPr>
          <p:cNvPr id="113" name="Google Shape;113;p3"/>
          <p:cNvPicPr preferRelativeResize="0"/>
          <p:nvPr/>
        </p:nvPicPr>
        <p:blipFill rotWithShape="1">
          <a:blip r:embed="rId3">
            <a:alphaModFix/>
          </a:blip>
          <a:srcRect b="0" l="0" r="0" t="0"/>
          <a:stretch/>
        </p:blipFill>
        <p:spPr>
          <a:xfrm>
            <a:off x="-9850" y="1834875"/>
            <a:ext cx="5604769" cy="4699326"/>
          </a:xfrm>
          <a:prstGeom prst="rect">
            <a:avLst/>
          </a:prstGeom>
          <a:noFill/>
          <a:ln>
            <a:noFill/>
          </a:ln>
        </p:spPr>
      </p:pic>
      <p:sp>
        <p:nvSpPr>
          <p:cNvPr id="114" name="Google Shape;114;p3"/>
          <p:cNvSpPr txBox="1"/>
          <p:nvPr/>
        </p:nvSpPr>
        <p:spPr>
          <a:xfrm>
            <a:off x="7711050" y="2704000"/>
            <a:ext cx="26310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lang="es-MX" sz="2800">
                <a:solidFill>
                  <a:schemeClr val="dk1"/>
                </a:solidFill>
                <a:latin typeface="Calibri"/>
                <a:ea typeface="Calibri"/>
                <a:cs typeface="Calibri"/>
                <a:sym typeface="Calibri"/>
              </a:rPr>
              <a:t>TRACLINKER</a:t>
            </a:r>
            <a:endParaRPr b="1" i="0" sz="2800" u="none" cap="none" strike="noStrike">
              <a:solidFill>
                <a:srgbClr val="000000"/>
              </a:solidFill>
            </a:endParaRPr>
          </a:p>
        </p:txBody>
      </p:sp>
      <p:sp>
        <p:nvSpPr>
          <p:cNvPr id="115" name="Google Shape;115;p3"/>
          <p:cNvSpPr txBox="1"/>
          <p:nvPr/>
        </p:nvSpPr>
        <p:spPr>
          <a:xfrm>
            <a:off x="5909569" y="3969099"/>
            <a:ext cx="60960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s-MX" sz="1600">
                <a:solidFill>
                  <a:schemeClr val="dk1"/>
                </a:solidFill>
                <a:latin typeface="Calibri"/>
                <a:ea typeface="Calibri"/>
                <a:cs typeface="Calibri"/>
                <a:sym typeface="Calibri"/>
              </a:rPr>
              <a:t>Este software está centrado en mejorar la gestión de inventarios, la producción, el seguimiento de incidencias y la planeación de visitas técnicas, permitiendo una visión clara y en tiempo real de cada etapa del ciclo de vida del producto. Al centralizar la información y automatizar tareas clave, se facilita la toma de decisiones, se reducen errores operativos y se incrementa la eficiencia en todas las áreas involucradas en la cadena de suministro.</a:t>
            </a:r>
            <a:endParaRPr i="0" sz="1600" u="none" cap="none" strike="noStrike">
              <a:solidFill>
                <a:srgbClr val="000000"/>
              </a:solidFill>
              <a:latin typeface="Calibri"/>
              <a:ea typeface="Calibri"/>
              <a:cs typeface="Calibri"/>
              <a:sym typeface="Calibri"/>
            </a:endParaRPr>
          </a:p>
        </p:txBody>
      </p:sp>
      <p:sp>
        <p:nvSpPr>
          <p:cNvPr id="116" name="Google Shape;116;p3"/>
          <p:cNvSpPr txBox="1"/>
          <p:nvPr/>
        </p:nvSpPr>
        <p:spPr>
          <a:xfrm>
            <a:off x="7006650" y="3191200"/>
            <a:ext cx="40398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MX" sz="1600">
                <a:solidFill>
                  <a:schemeClr val="dk1"/>
                </a:solidFill>
              </a:rPr>
              <a:t>SISTEMA PARA CONTROLAR LA TRAZABILIDAD DE MERCANCÍAS</a:t>
            </a:r>
            <a:r>
              <a:rPr b="1" lang="es-MX" sz="1600">
                <a:solidFill>
                  <a:schemeClr val="dk1"/>
                </a:solidFill>
              </a:rPr>
              <a:t> </a:t>
            </a:r>
            <a:endParaRPr sz="2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General</a:t>
            </a:r>
            <a:endParaRPr b="0" i="0" sz="1800" u="none" cap="none" strike="noStrike">
              <a:solidFill>
                <a:schemeClr val="dk1"/>
              </a:solidFill>
              <a:latin typeface="Calibri"/>
              <a:ea typeface="Calibri"/>
              <a:cs typeface="Calibri"/>
              <a:sym typeface="Calibri"/>
            </a:endParaRPr>
          </a:p>
        </p:txBody>
      </p:sp>
      <p:pic>
        <p:nvPicPr>
          <p:cNvPr id="122" name="Google Shape;122;p4"/>
          <p:cNvPicPr preferRelativeResize="0"/>
          <p:nvPr/>
        </p:nvPicPr>
        <p:blipFill rotWithShape="1">
          <a:blip r:embed="rId3">
            <a:alphaModFix/>
          </a:blip>
          <a:srcRect b="0" l="0" r="0" t="0"/>
          <a:stretch/>
        </p:blipFill>
        <p:spPr>
          <a:xfrm>
            <a:off x="6652477" y="1456884"/>
            <a:ext cx="5435536" cy="4991797"/>
          </a:xfrm>
          <a:prstGeom prst="rect">
            <a:avLst/>
          </a:prstGeom>
          <a:noFill/>
          <a:ln>
            <a:noFill/>
          </a:ln>
        </p:spPr>
      </p:pic>
      <p:cxnSp>
        <p:nvCxnSpPr>
          <p:cNvPr id="123" name="Google Shape;123;p4"/>
          <p:cNvCxnSpPr>
            <a:stCxn id="121"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24" name="Google Shape;124;p4"/>
          <p:cNvSpPr txBox="1"/>
          <p:nvPr/>
        </p:nvSpPr>
        <p:spPr>
          <a:xfrm>
            <a:off x="1209550" y="2359850"/>
            <a:ext cx="4782900" cy="24762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1200"/>
              </a:spcBef>
              <a:spcAft>
                <a:spcPts val="0"/>
              </a:spcAft>
              <a:buNone/>
            </a:pPr>
            <a:r>
              <a:rPr lang="es-MX" sz="1600">
                <a:solidFill>
                  <a:schemeClr val="dk1"/>
                </a:solidFill>
                <a:latin typeface="Calibri"/>
                <a:ea typeface="Calibri"/>
                <a:cs typeface="Calibri"/>
                <a:sym typeface="Calibri"/>
              </a:rPr>
              <a:t>Implementar  el software TracLinker,  diseñado para proporcionar una solución integral de gestión de datos en tiempo real, accesible para todos los usuarios autorizados.  garantizando la integridad, veracidad y disponibilidad de la información, optimizando los procesos internos y mejorando la toma de decisiones al ofrecer datos actualizados y precisos. </a:t>
            </a:r>
            <a:endParaRPr sz="1600">
              <a:solidFill>
                <a:schemeClr val="dk1"/>
              </a:solidFill>
              <a:latin typeface="Calibri"/>
              <a:ea typeface="Calibri"/>
              <a:cs typeface="Calibri"/>
              <a:sym typeface="Calibri"/>
            </a:endParaRPr>
          </a:p>
          <a:p>
            <a:pPr indent="0" lvl="0" marL="0" marR="0" rtl="0" algn="just">
              <a:lnSpc>
                <a:spcPct val="100000"/>
              </a:lnSpc>
              <a:spcBef>
                <a:spcPts val="1200"/>
              </a:spcBef>
              <a:spcAft>
                <a:spcPts val="0"/>
              </a:spcAft>
              <a:buClr>
                <a:srgbClr val="000000"/>
              </a:buClr>
              <a:buSzPts val="1800"/>
              <a:buFont typeface="Arial"/>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Específicos</a:t>
            </a:r>
            <a:endParaRPr b="0" i="0" sz="1800" u="none" cap="none" strike="noStrike">
              <a:solidFill>
                <a:schemeClr val="dk1"/>
              </a:solidFill>
              <a:latin typeface="Calibri"/>
              <a:ea typeface="Calibri"/>
              <a:cs typeface="Calibri"/>
              <a:sym typeface="Calibri"/>
            </a:endParaRPr>
          </a:p>
        </p:txBody>
      </p:sp>
      <p:cxnSp>
        <p:nvCxnSpPr>
          <p:cNvPr id="130" name="Google Shape;130;p5"/>
          <p:cNvCxnSpPr>
            <a:stCxn id="129"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31" name="Google Shape;131;p5"/>
          <p:cNvPicPr preferRelativeResize="0"/>
          <p:nvPr/>
        </p:nvPicPr>
        <p:blipFill rotWithShape="1">
          <a:blip r:embed="rId3">
            <a:alphaModFix/>
          </a:blip>
          <a:srcRect b="0" l="0" r="0" t="0"/>
          <a:stretch/>
        </p:blipFill>
        <p:spPr>
          <a:xfrm>
            <a:off x="6720396" y="1399620"/>
            <a:ext cx="5185207" cy="4415253"/>
          </a:xfrm>
          <a:prstGeom prst="rect">
            <a:avLst/>
          </a:prstGeom>
          <a:noFill/>
          <a:ln>
            <a:noFill/>
          </a:ln>
        </p:spPr>
      </p:pic>
      <p:sp>
        <p:nvSpPr>
          <p:cNvPr id="132" name="Google Shape;132;p5"/>
          <p:cNvSpPr txBox="1"/>
          <p:nvPr/>
        </p:nvSpPr>
        <p:spPr>
          <a:xfrm>
            <a:off x="309800" y="1294475"/>
            <a:ext cx="5547900" cy="5317500"/>
          </a:xfrm>
          <a:prstGeom prst="rect">
            <a:avLst/>
          </a:prstGeom>
          <a:noFill/>
          <a:ln>
            <a:noFill/>
          </a:ln>
        </p:spPr>
        <p:txBody>
          <a:bodyPr anchorCtr="0" anchor="t" bIns="91425" lIns="91425" spcFirstLastPara="1" rIns="91425" wrap="square" tIns="91425">
            <a:noAutofit/>
          </a:bodyPr>
          <a:lstStyle/>
          <a:p>
            <a:pPr indent="-323850" lvl="0" marL="457200" rtl="0" algn="just">
              <a:lnSpc>
                <a:spcPct val="107916"/>
              </a:lnSpc>
              <a:spcBef>
                <a:spcPts val="0"/>
              </a:spcBef>
              <a:spcAft>
                <a:spcPts val="0"/>
              </a:spcAft>
              <a:buClr>
                <a:schemeClr val="dk1"/>
              </a:buClr>
              <a:buSzPts val="1500"/>
              <a:buChar char="➔"/>
            </a:pPr>
            <a:r>
              <a:rPr b="1" lang="es-MX" sz="1500">
                <a:solidFill>
                  <a:schemeClr val="dk1"/>
                </a:solidFill>
              </a:rPr>
              <a:t>Diseñar e implementar la infraestructura tecnológica necesaria</a:t>
            </a:r>
            <a:r>
              <a:rPr lang="es-MX" sz="1500">
                <a:solidFill>
                  <a:schemeClr val="dk1"/>
                </a:solidFill>
              </a:rPr>
              <a:t> para la integración y funcionamiento óptimo del software TracLinker en la organización.</a:t>
            </a:r>
            <a:br>
              <a:rPr lang="es-MX" sz="1500">
                <a:solidFill>
                  <a:schemeClr val="dk1"/>
                </a:solidFill>
              </a:rPr>
            </a:br>
            <a:endParaRPr sz="1500">
              <a:solidFill>
                <a:schemeClr val="dk1"/>
              </a:solidFill>
            </a:endParaRPr>
          </a:p>
          <a:p>
            <a:pPr indent="-323850" lvl="0" marL="457200" rtl="0" algn="just">
              <a:lnSpc>
                <a:spcPct val="107916"/>
              </a:lnSpc>
              <a:spcBef>
                <a:spcPts val="0"/>
              </a:spcBef>
              <a:spcAft>
                <a:spcPts val="0"/>
              </a:spcAft>
              <a:buClr>
                <a:schemeClr val="dk1"/>
              </a:buClr>
              <a:buSzPts val="1500"/>
              <a:buChar char="➔"/>
            </a:pPr>
            <a:r>
              <a:rPr b="1" lang="es-MX" sz="1500">
                <a:solidFill>
                  <a:schemeClr val="dk1"/>
                </a:solidFill>
              </a:rPr>
              <a:t>Capacitar a los usuarios autorizados</a:t>
            </a:r>
            <a:r>
              <a:rPr lang="es-MX" sz="1500">
                <a:solidFill>
                  <a:schemeClr val="dk1"/>
                </a:solidFill>
              </a:rPr>
              <a:t> en el uso efectivo de TracLinker , garantizando su adecuada interacción con la plataforma y fomentando una cultura de uso responsable de los datos.</a:t>
            </a:r>
            <a:br>
              <a:rPr lang="es-MX" sz="1500">
                <a:solidFill>
                  <a:schemeClr val="dk1"/>
                </a:solidFill>
              </a:rPr>
            </a:br>
            <a:endParaRPr sz="1500">
              <a:solidFill>
                <a:schemeClr val="dk1"/>
              </a:solidFill>
            </a:endParaRPr>
          </a:p>
          <a:p>
            <a:pPr indent="-323850" lvl="0" marL="457200" rtl="0" algn="just">
              <a:lnSpc>
                <a:spcPct val="107916"/>
              </a:lnSpc>
              <a:spcBef>
                <a:spcPts val="0"/>
              </a:spcBef>
              <a:spcAft>
                <a:spcPts val="0"/>
              </a:spcAft>
              <a:buClr>
                <a:schemeClr val="dk1"/>
              </a:buClr>
              <a:buSzPts val="1500"/>
              <a:buChar char="➔"/>
            </a:pPr>
            <a:r>
              <a:rPr b="1" lang="es-MX" sz="1500">
                <a:solidFill>
                  <a:schemeClr val="dk1"/>
                </a:solidFill>
              </a:rPr>
              <a:t>Establecer protocolos de seguridad y acceso.</a:t>
            </a:r>
            <a:r>
              <a:rPr lang="es-MX" sz="1500">
                <a:solidFill>
                  <a:schemeClr val="dk1"/>
                </a:solidFill>
              </a:rPr>
              <a:t> que aseguren la confidencialidad , integridad y disponibilidad de la información gestionada por TracLinker.</a:t>
            </a:r>
            <a:br>
              <a:rPr lang="es-MX" sz="1500">
                <a:solidFill>
                  <a:schemeClr val="dk1"/>
                </a:solidFill>
              </a:rPr>
            </a:br>
            <a:endParaRPr sz="1500">
              <a:solidFill>
                <a:schemeClr val="dk1"/>
              </a:solidFill>
            </a:endParaRPr>
          </a:p>
          <a:p>
            <a:pPr indent="-323850" lvl="0" marL="457200" rtl="0" algn="just">
              <a:lnSpc>
                <a:spcPct val="107916"/>
              </a:lnSpc>
              <a:spcBef>
                <a:spcPts val="0"/>
              </a:spcBef>
              <a:spcAft>
                <a:spcPts val="0"/>
              </a:spcAft>
              <a:buClr>
                <a:schemeClr val="dk1"/>
              </a:buClr>
              <a:buSzPts val="1500"/>
              <a:buChar char="➔"/>
            </a:pPr>
            <a:r>
              <a:rPr b="1" lang="es-MX" sz="1500">
                <a:solidFill>
                  <a:schemeClr val="dk1"/>
                </a:solidFill>
              </a:rPr>
              <a:t>Automatizar y optimizar los procesos internos clave</a:t>
            </a:r>
            <a:r>
              <a:rPr lang="es-MX" sz="1500">
                <a:solidFill>
                  <a:schemeClr val="dk1"/>
                </a:solidFill>
              </a:rPr>
              <a:t> mediante la digitalización y centralización de la información en tiempo real.</a:t>
            </a:r>
            <a:br>
              <a:rPr lang="es-MX" sz="1500">
                <a:solidFill>
                  <a:schemeClr val="dk1"/>
                </a:solidFill>
              </a:rPr>
            </a:br>
            <a:endParaRPr sz="1500">
              <a:solidFill>
                <a:schemeClr val="dk1"/>
              </a:solidFill>
            </a:endParaRPr>
          </a:p>
          <a:p>
            <a:pPr indent="-323850" lvl="0" marL="457200" rtl="0" algn="just">
              <a:lnSpc>
                <a:spcPct val="107916"/>
              </a:lnSpc>
              <a:spcBef>
                <a:spcPts val="0"/>
              </a:spcBef>
              <a:spcAft>
                <a:spcPts val="0"/>
              </a:spcAft>
              <a:buClr>
                <a:schemeClr val="dk1"/>
              </a:buClr>
              <a:buSzPts val="1500"/>
              <a:buChar char="➔"/>
            </a:pPr>
            <a:r>
              <a:rPr b="1" lang="es-MX" sz="1500">
                <a:solidFill>
                  <a:schemeClr val="dk1"/>
                </a:solidFill>
              </a:rPr>
              <a:t>Monitorear y evaluar continuamente la precisión y actualización de los datos</a:t>
            </a:r>
            <a:r>
              <a:rPr lang="es-MX" sz="1500">
                <a:solidFill>
                  <a:schemeClr val="dk1"/>
                </a:solidFill>
              </a:rPr>
              <a:t> proporcionados por el sistema , para apoyar una toma de decisiones eficiente y basada en información confiable.</a:t>
            </a:r>
            <a:endParaRPr sz="1500">
              <a:solidFill>
                <a:schemeClr val="dk1"/>
              </a:solidFill>
            </a:endParaRPr>
          </a:p>
          <a:p>
            <a:pPr indent="0" lvl="0" marL="0" marR="0" rtl="0" algn="just">
              <a:lnSpc>
                <a:spcPct val="87916"/>
              </a:lnSpc>
              <a:spcBef>
                <a:spcPts val="800"/>
              </a:spcBef>
              <a:spcAft>
                <a:spcPts val="800"/>
              </a:spcAft>
              <a:buClr>
                <a:srgbClr val="000000"/>
              </a:buClr>
              <a:buSzPts val="275"/>
              <a:buFont typeface="Arial"/>
              <a:buNone/>
            </a:pPr>
            <a:r>
              <a:t/>
            </a:r>
            <a:endParaRPr b="0" i="0" sz="35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38" name="Google Shape;138;p6"/>
          <p:cNvCxnSpPr>
            <a:stCxn id="137"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39" name="Google Shape;139;p6"/>
          <p:cNvPicPr preferRelativeResize="0"/>
          <p:nvPr/>
        </p:nvPicPr>
        <p:blipFill rotWithShape="1">
          <a:blip r:embed="rId3">
            <a:alphaModFix/>
          </a:blip>
          <a:srcRect b="0" l="0" r="0" t="0"/>
          <a:stretch/>
        </p:blipFill>
        <p:spPr>
          <a:xfrm>
            <a:off x="8506381" y="1535027"/>
            <a:ext cx="1695450" cy="3513223"/>
          </a:xfrm>
          <a:prstGeom prst="rect">
            <a:avLst/>
          </a:prstGeom>
          <a:noFill/>
          <a:ln>
            <a:noFill/>
          </a:ln>
        </p:spPr>
      </p:pic>
      <p:sp>
        <p:nvSpPr>
          <p:cNvPr id="140" name="Google Shape;140;p6"/>
          <p:cNvSpPr txBox="1"/>
          <p:nvPr/>
        </p:nvSpPr>
        <p:spPr>
          <a:xfrm>
            <a:off x="875075" y="1349925"/>
            <a:ext cx="5421300" cy="494670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800"/>
              <a:buFont typeface="Arial"/>
              <a:buNone/>
            </a:pPr>
            <a:r>
              <a:rPr lang="es-MX" sz="1800">
                <a:solidFill>
                  <a:schemeClr val="dk1"/>
                </a:solidFill>
              </a:rPr>
              <a:t>NEXCOM S.A.S comercializa equipos tecnológicos al sector público y privado, registrando información como seriales, modelos, marcas, contratos y clientes en un drive. Sin embargo, al llenarse la base de datos, algunas funciones dejan de operar correctamente, lo que obliga a descargar parte de la información para mantener el rendimiento. Los datos están distribuidos en múltiples archivos, lo que dificulta su consulta y verificación, especialmente en procesos como la gestión de garantías. Además, no se registran salidas ni transformaciones, lo que limita la trazabilidad de los equipos. Actualmente, las solicitudes de mantenimiento y garantía se gestionan por correo electrónico, dificultando el seguimiento y control de estas operaciones.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Pregunta  Problema</a:t>
            </a:r>
            <a:endParaRPr b="0" i="0" sz="1800" u="none" cap="none" strike="noStrike">
              <a:solidFill>
                <a:schemeClr val="dk1"/>
              </a:solidFill>
              <a:latin typeface="Calibri"/>
              <a:ea typeface="Calibri"/>
              <a:cs typeface="Calibri"/>
              <a:sym typeface="Calibri"/>
            </a:endParaRPr>
          </a:p>
        </p:txBody>
      </p:sp>
      <p:cxnSp>
        <p:nvCxnSpPr>
          <p:cNvPr id="146" name="Google Shape;146;p7"/>
          <p:cNvCxnSpPr>
            <a:stCxn id="145"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47" name="Google Shape;147;p7"/>
          <p:cNvPicPr preferRelativeResize="0"/>
          <p:nvPr/>
        </p:nvPicPr>
        <p:blipFill rotWithShape="1">
          <a:blip r:embed="rId3">
            <a:alphaModFix/>
          </a:blip>
          <a:srcRect b="0" l="0" r="0" t="0"/>
          <a:stretch/>
        </p:blipFill>
        <p:spPr>
          <a:xfrm>
            <a:off x="8882247" y="1721458"/>
            <a:ext cx="1476375" cy="3415083"/>
          </a:xfrm>
          <a:prstGeom prst="rect">
            <a:avLst/>
          </a:prstGeom>
          <a:noFill/>
          <a:ln>
            <a:noFill/>
          </a:ln>
        </p:spPr>
      </p:pic>
      <p:sp>
        <p:nvSpPr>
          <p:cNvPr id="148" name="Google Shape;148;p7"/>
          <p:cNvSpPr txBox="1"/>
          <p:nvPr/>
        </p:nvSpPr>
        <p:spPr>
          <a:xfrm>
            <a:off x="1429550" y="3064425"/>
            <a:ext cx="5547900" cy="1760400"/>
          </a:xfrm>
          <a:prstGeom prst="rect">
            <a:avLst/>
          </a:prstGeom>
          <a:noFill/>
          <a:ln>
            <a:noFill/>
          </a:ln>
        </p:spPr>
        <p:txBody>
          <a:bodyPr anchorCtr="0" anchor="t" bIns="91425" lIns="91425" spcFirstLastPara="1" rIns="91425" wrap="square" tIns="91425">
            <a:spAutoFit/>
          </a:bodyPr>
          <a:lstStyle/>
          <a:p>
            <a:pPr indent="0" lvl="0" marL="0" rtl="0" algn="just">
              <a:lnSpc>
                <a:spcPct val="107916"/>
              </a:lnSpc>
              <a:spcBef>
                <a:spcPts val="0"/>
              </a:spcBef>
              <a:spcAft>
                <a:spcPts val="0"/>
              </a:spcAft>
              <a:buClr>
                <a:schemeClr val="dk1"/>
              </a:buClr>
              <a:buSzPts val="1100"/>
              <a:buFont typeface="Arial"/>
              <a:buNone/>
            </a:pPr>
            <a:r>
              <a:rPr lang="es-MX" sz="1800">
                <a:solidFill>
                  <a:schemeClr val="dk1"/>
                </a:solidFill>
              </a:rPr>
              <a:t>¿Cómo la empresa Nexcom S.A.S puede tener control de la información que se origina durante el movimiento de los inventarios y temas relacionados con posventa? </a:t>
            </a:r>
            <a:endParaRPr sz="1800">
              <a:solidFill>
                <a:schemeClr val="dk1"/>
              </a:solidFill>
            </a:endParaRPr>
          </a:p>
          <a:p>
            <a:pPr indent="0" lvl="0" marL="0" marR="0" rtl="0" algn="just">
              <a:lnSpc>
                <a:spcPct val="107916"/>
              </a:lnSpc>
              <a:spcBef>
                <a:spcPts val="800"/>
              </a:spcBef>
              <a:spcAft>
                <a:spcPts val="800"/>
              </a:spcAft>
              <a:buClr>
                <a:srgbClr val="000000"/>
              </a:buClr>
              <a:buSzPts val="1800"/>
              <a:buFont typeface="Arial"/>
              <a:buNone/>
            </a:pPr>
            <a:r>
              <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54" name="Google Shape;154;p8"/>
          <p:cNvCxnSpPr>
            <a:stCxn id="153"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55" name="Google Shape;155;p8"/>
          <p:cNvPicPr preferRelativeResize="0"/>
          <p:nvPr/>
        </p:nvPicPr>
        <p:blipFill rotWithShape="1">
          <a:blip r:embed="rId3">
            <a:alphaModFix amt="70000"/>
          </a:blip>
          <a:srcRect b="0" l="0" r="0" t="0"/>
          <a:stretch/>
        </p:blipFill>
        <p:spPr>
          <a:xfrm>
            <a:off x="7199789" y="1631023"/>
            <a:ext cx="4145873" cy="3533775"/>
          </a:xfrm>
          <a:prstGeom prst="rect">
            <a:avLst/>
          </a:prstGeom>
          <a:noFill/>
          <a:ln>
            <a:noFill/>
          </a:ln>
        </p:spPr>
      </p:pic>
      <p:sp>
        <p:nvSpPr>
          <p:cNvPr id="156" name="Google Shape;156;p8"/>
          <p:cNvSpPr txBox="1"/>
          <p:nvPr/>
        </p:nvSpPr>
        <p:spPr>
          <a:xfrm flipH="1">
            <a:off x="10376925" y="6401425"/>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sng" cap="none" strike="noStrike">
                <a:solidFill>
                  <a:schemeClr val="hlink"/>
                </a:solidFill>
                <a:latin typeface="Calibri"/>
                <a:ea typeface="Calibri"/>
                <a:cs typeface="Calibri"/>
                <a:sym typeface="Calibri"/>
                <a:hlinkClick r:id="rId4"/>
              </a:rPr>
              <a:t>Ver documento</a:t>
            </a:r>
            <a:r>
              <a:rPr b="0" i="0" lang="es-MX" sz="1400" u="none" cap="none" strike="noStrike">
                <a:solidFill>
                  <a:schemeClr val="dk1"/>
                </a:solidFill>
                <a:latin typeface="Calibri"/>
                <a:ea typeface="Calibri"/>
                <a:cs typeface="Calibri"/>
                <a:sym typeface="Calibri"/>
              </a:rPr>
              <a:t> </a:t>
            </a:r>
            <a:endParaRPr b="0" i="0" sz="1400" u="none" cap="none" strike="noStrike">
              <a:solidFill>
                <a:schemeClr val="dk1"/>
              </a:solidFill>
              <a:latin typeface="Calibri"/>
              <a:ea typeface="Calibri"/>
              <a:cs typeface="Calibri"/>
              <a:sym typeface="Calibri"/>
            </a:endParaRPr>
          </a:p>
        </p:txBody>
      </p:sp>
      <p:sp>
        <p:nvSpPr>
          <p:cNvPr id="157" name="Google Shape;157;p8"/>
          <p:cNvSpPr txBox="1"/>
          <p:nvPr/>
        </p:nvSpPr>
        <p:spPr>
          <a:xfrm>
            <a:off x="679900" y="1350525"/>
            <a:ext cx="5312700" cy="49224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Clr>
                <a:schemeClr val="dk1"/>
              </a:buClr>
              <a:buSzPts val="1100"/>
              <a:buFont typeface="Arial"/>
              <a:buNone/>
            </a:pPr>
            <a:r>
              <a:rPr lang="es-MX" sz="1800">
                <a:solidFill>
                  <a:schemeClr val="dk1"/>
                </a:solidFill>
              </a:rPr>
              <a:t>TracLinker </a:t>
            </a:r>
            <a:r>
              <a:rPr lang="es-MX" sz="1800">
                <a:solidFill>
                  <a:schemeClr val="dk1"/>
                </a:solidFill>
              </a:rPr>
              <a:t>permite a la empresa NEXCOM controlar inventarios, producción, incidencias de garantía y planeación de visitas técnicas, a través del entorno y las interfaces de usuario dependiendo el rol asignado por el administrador.</a:t>
            </a:r>
            <a:endParaRPr sz="1800">
              <a:solidFill>
                <a:schemeClr val="dk1"/>
              </a:solidFill>
            </a:endParaRPr>
          </a:p>
          <a:p>
            <a:pPr indent="0" lvl="0" marL="457200" rtl="0" algn="just">
              <a:lnSpc>
                <a:spcPct val="115000"/>
              </a:lnSpc>
              <a:spcBef>
                <a:spcPts val="0"/>
              </a:spcBef>
              <a:spcAft>
                <a:spcPts val="0"/>
              </a:spcAft>
              <a:buClr>
                <a:schemeClr val="dk1"/>
              </a:buClr>
              <a:buSzPts val="1100"/>
              <a:buFont typeface="Arial"/>
              <a:buNone/>
            </a:pPr>
            <a:br>
              <a:rPr lang="es-MX" sz="1800">
                <a:solidFill>
                  <a:schemeClr val="dk1"/>
                </a:solidFill>
              </a:rPr>
            </a:br>
            <a:r>
              <a:rPr lang="es-MX" sz="1800">
                <a:solidFill>
                  <a:schemeClr val="dk1"/>
                </a:solidFill>
              </a:rPr>
              <a:t>El software cuenta con un control de acceso del personal registrando qué operaciones realiza con su debida justificación (esto se hace con el fin de evitar errores), garantizando así que toda la información sea verídica para que al momento de brindarla a los clientes  no genere tropiezos en los diferentes procesos que se realicen.</a:t>
            </a:r>
            <a:endParaRPr sz="1800">
              <a:solidFill>
                <a:srgbClr val="0D0D0D"/>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Justificación</a:t>
            </a:r>
            <a:endParaRPr/>
          </a:p>
        </p:txBody>
      </p:sp>
      <p:sp>
        <p:nvSpPr>
          <p:cNvPr id="163" name="Google Shape;163;p9"/>
          <p:cNvSpPr txBox="1"/>
          <p:nvPr/>
        </p:nvSpPr>
        <p:spPr>
          <a:xfrm>
            <a:off x="10914350" y="6473700"/>
            <a:ext cx="194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sng" cap="none" strike="noStrike">
                <a:solidFill>
                  <a:schemeClr val="hlink"/>
                </a:solidFill>
                <a:latin typeface="Calibri"/>
                <a:ea typeface="Calibri"/>
                <a:cs typeface="Calibri"/>
                <a:sym typeface="Calibri"/>
                <a:hlinkClick r:id="rId3"/>
              </a:rPr>
              <a:t>ver formato</a:t>
            </a:r>
            <a:endParaRPr b="0" i="0" sz="1800" u="none" cap="none" strike="noStrike">
              <a:solidFill>
                <a:schemeClr val="dk1"/>
              </a:solidFill>
              <a:latin typeface="Calibri"/>
              <a:ea typeface="Calibri"/>
              <a:cs typeface="Calibri"/>
              <a:sym typeface="Calibri"/>
            </a:endParaRPr>
          </a:p>
        </p:txBody>
      </p:sp>
      <p:sp>
        <p:nvSpPr>
          <p:cNvPr id="164" name="Google Shape;164;p9"/>
          <p:cNvSpPr txBox="1"/>
          <p:nvPr/>
        </p:nvSpPr>
        <p:spPr>
          <a:xfrm>
            <a:off x="377400" y="1537250"/>
            <a:ext cx="7919100" cy="454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MX" sz="1600">
                <a:solidFill>
                  <a:schemeClr val="dk1"/>
                </a:solidFill>
                <a:latin typeface="Calibri"/>
                <a:ea typeface="Calibri"/>
                <a:cs typeface="Calibri"/>
                <a:sym typeface="Calibri"/>
              </a:rPr>
              <a:t>TracLinker es un software diseñado para centralizar, organizar y controlar la información relacionada con la venta de tecnología en una empresa. Su implementación permite registrar y consultar datos en tiempo real, optimizando la gestión en distintas áreas.</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s-MX" sz="1600">
                <a:solidFill>
                  <a:schemeClr val="dk1"/>
                </a:solidFill>
                <a:latin typeface="Calibri"/>
                <a:ea typeface="Calibri"/>
                <a:cs typeface="Calibri"/>
                <a:sym typeface="Calibri"/>
              </a:rPr>
              <a:t>Entre sus beneficios destacan:</a:t>
            </a:r>
            <a:endParaRPr sz="1600">
              <a:solidFill>
                <a:schemeClr val="dk1"/>
              </a:solidFill>
              <a:latin typeface="Calibri"/>
              <a:ea typeface="Calibri"/>
              <a:cs typeface="Calibri"/>
              <a:sym typeface="Calibri"/>
            </a:endParaRPr>
          </a:p>
          <a:p>
            <a:pPr indent="-330200" lvl="0" marL="457200" rtl="0" algn="l">
              <a:lnSpc>
                <a:spcPct val="115000"/>
              </a:lnSpc>
              <a:spcBef>
                <a:spcPts val="1200"/>
              </a:spcBef>
              <a:spcAft>
                <a:spcPts val="0"/>
              </a:spcAft>
              <a:buClr>
                <a:schemeClr val="dk1"/>
              </a:buClr>
              <a:buSzPts val="1600"/>
              <a:buChar char="●"/>
            </a:pPr>
            <a:r>
              <a:rPr b="1" lang="es-MX" sz="1600">
                <a:solidFill>
                  <a:schemeClr val="dk1"/>
                </a:solidFill>
                <a:latin typeface="Calibri"/>
                <a:ea typeface="Calibri"/>
                <a:cs typeface="Calibri"/>
                <a:sym typeface="Calibri"/>
              </a:rPr>
              <a:t>Información en tiempo real</a:t>
            </a:r>
            <a:r>
              <a:rPr lang="es-MX" sz="1600">
                <a:solidFill>
                  <a:schemeClr val="dk1"/>
                </a:solidFill>
                <a:latin typeface="Calibri"/>
                <a:ea typeface="Calibri"/>
                <a:cs typeface="Calibri"/>
                <a:sym typeface="Calibri"/>
              </a:rPr>
              <a:t>, con alertas para evitar roturas de stock y sobreinventario.</a:t>
            </a:r>
            <a:br>
              <a:rPr lang="es-MX"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Char char="●"/>
            </a:pPr>
            <a:r>
              <a:rPr b="1" lang="es-MX" sz="1600">
                <a:solidFill>
                  <a:schemeClr val="dk1"/>
                </a:solidFill>
                <a:latin typeface="Calibri"/>
                <a:ea typeface="Calibri"/>
                <a:cs typeface="Calibri"/>
                <a:sym typeface="Calibri"/>
              </a:rPr>
              <a:t>Ahorro de tiempo y costos</a:t>
            </a:r>
            <a:r>
              <a:rPr lang="es-MX" sz="1600">
                <a:solidFill>
                  <a:schemeClr val="dk1"/>
                </a:solidFill>
                <a:latin typeface="Calibri"/>
                <a:ea typeface="Calibri"/>
                <a:cs typeface="Calibri"/>
                <a:sym typeface="Calibri"/>
              </a:rPr>
              <a:t> al automatizar tareas repetitivas y reducir conteos físicos.</a:t>
            </a:r>
            <a:br>
              <a:rPr lang="es-MX"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Char char="●"/>
            </a:pPr>
            <a:r>
              <a:rPr b="1" lang="es-MX" sz="1600">
                <a:solidFill>
                  <a:schemeClr val="dk1"/>
                </a:solidFill>
                <a:latin typeface="Calibri"/>
                <a:ea typeface="Calibri"/>
                <a:cs typeface="Calibri"/>
                <a:sym typeface="Calibri"/>
              </a:rPr>
              <a:t>Administración eficiente</a:t>
            </a:r>
            <a:r>
              <a:rPr lang="es-MX" sz="1600">
                <a:solidFill>
                  <a:schemeClr val="dk1"/>
                </a:solidFill>
                <a:latin typeface="Calibri"/>
                <a:ea typeface="Calibri"/>
                <a:cs typeface="Calibri"/>
                <a:sym typeface="Calibri"/>
              </a:rPr>
              <a:t>, mediante roles de usuario y generación de informes personalizados.</a:t>
            </a:r>
            <a:br>
              <a:rPr lang="es-MX"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Char char="●"/>
            </a:pPr>
            <a:r>
              <a:rPr b="1" lang="es-MX" sz="1600">
                <a:solidFill>
                  <a:schemeClr val="dk1"/>
                </a:solidFill>
                <a:latin typeface="Calibri"/>
                <a:ea typeface="Calibri"/>
                <a:cs typeface="Calibri"/>
                <a:sym typeface="Calibri"/>
              </a:rPr>
              <a:t>Separación de áreas</a:t>
            </a:r>
            <a:r>
              <a:rPr lang="es-MX" sz="1600">
                <a:solidFill>
                  <a:schemeClr val="dk1"/>
                </a:solidFill>
                <a:latin typeface="Calibri"/>
                <a:ea typeface="Calibri"/>
                <a:cs typeface="Calibri"/>
                <a:sym typeface="Calibri"/>
              </a:rPr>
              <a:t>, garantizando que cada departamento gestione solo su información.</a:t>
            </a:r>
            <a:br>
              <a:rPr lang="es-MX"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Char char="●"/>
            </a:pPr>
            <a:r>
              <a:rPr b="1" lang="es-MX" sz="1600">
                <a:solidFill>
                  <a:schemeClr val="dk1"/>
                </a:solidFill>
                <a:latin typeface="Calibri"/>
                <a:ea typeface="Calibri"/>
                <a:cs typeface="Calibri"/>
                <a:sym typeface="Calibri"/>
              </a:rPr>
              <a:t>Mejor atención al cliente</a:t>
            </a:r>
            <a:r>
              <a:rPr lang="es-MX" sz="1600">
                <a:solidFill>
                  <a:schemeClr val="dk1"/>
                </a:solidFill>
                <a:latin typeface="Calibri"/>
                <a:ea typeface="Calibri"/>
                <a:cs typeface="Calibri"/>
                <a:sym typeface="Calibri"/>
              </a:rPr>
              <a:t>, al ofrecer respuestas rápidas y precisas.</a:t>
            </a:r>
            <a:br>
              <a:rPr lang="es-MX" sz="1600">
                <a:solidFill>
                  <a:schemeClr val="dk1"/>
                </a:solidFill>
                <a:latin typeface="Calibri"/>
                <a:ea typeface="Calibri"/>
                <a:cs typeface="Calibri"/>
                <a:sym typeface="Calibri"/>
              </a:rPr>
            </a:br>
            <a:endParaRPr sz="16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s-MX" sz="1600">
                <a:solidFill>
                  <a:schemeClr val="dk1"/>
                </a:solidFill>
                <a:latin typeface="Calibri"/>
                <a:ea typeface="Calibri"/>
                <a:cs typeface="Calibri"/>
                <a:sym typeface="Calibri"/>
              </a:rPr>
              <a:t>Reducción de errores en pedidos</a:t>
            </a:r>
            <a:r>
              <a:rPr lang="es-MX" sz="1600">
                <a:solidFill>
                  <a:schemeClr val="dk1"/>
                </a:solidFill>
                <a:latin typeface="Calibri"/>
                <a:ea typeface="Calibri"/>
                <a:cs typeface="Calibri"/>
                <a:sym typeface="Calibri"/>
              </a:rPr>
              <a:t>, gracias a una gestión de inventario más precisa.</a:t>
            </a:r>
            <a:br>
              <a:rPr lang="es-MX" sz="1100">
                <a:solidFill>
                  <a:schemeClr val="dk1"/>
                </a:solidFill>
              </a:rPr>
            </a:br>
            <a:endParaRPr sz="1100">
              <a:solidFill>
                <a:schemeClr val="dk1"/>
              </a:solidFill>
            </a:endParaRPr>
          </a:p>
          <a:p>
            <a:pPr indent="0" lvl="0" marL="0" marR="0" rtl="0" algn="l">
              <a:lnSpc>
                <a:spcPct val="100000"/>
              </a:lnSpc>
              <a:spcBef>
                <a:spcPts val="120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 </a:t>
            </a:r>
            <a:endParaRPr b="0" i="0" sz="2800" u="none" cap="none" strike="noStrike">
              <a:solidFill>
                <a:schemeClr val="dk1"/>
              </a:solidFill>
              <a:latin typeface="Calibri"/>
              <a:ea typeface="Calibri"/>
              <a:cs typeface="Calibri"/>
              <a:sym typeface="Calibri"/>
            </a:endParaRPr>
          </a:p>
        </p:txBody>
      </p:sp>
      <p:pic>
        <p:nvPicPr>
          <p:cNvPr id="165" name="Google Shape;165;p9" title="shutterstock_351628937.jpg"/>
          <p:cNvPicPr preferRelativeResize="0"/>
          <p:nvPr/>
        </p:nvPicPr>
        <p:blipFill>
          <a:blip r:embed="rId4">
            <a:alphaModFix/>
          </a:blip>
          <a:stretch>
            <a:fillRect/>
          </a:stretch>
        </p:blipFill>
        <p:spPr>
          <a:xfrm>
            <a:off x="8572500" y="2418800"/>
            <a:ext cx="3437551" cy="3074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